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0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32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70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59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203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736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338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48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65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69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04326-DACA-4441-AFAC-ED2D60A9E7FA}" type="datetimeFigureOut">
              <a:rPr lang="es-ES" smtClean="0"/>
              <a:t>30/3/23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EFA92-703B-4B54-81F1-D695F45C7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247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2" y="4617096"/>
            <a:ext cx="11637818" cy="1655762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Corbel" panose="020B0503020204020204" pitchFamily="34" charset="0"/>
              </a:rPr>
              <a:t>Opinión de los profesionales de la Unidad de Cuidados Intensivos Pediátricos sobre las prácticas de poco valor y las recomendaciones de no hacer de la SECIP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21160" b="24252"/>
          <a:stretch/>
        </p:blipFill>
        <p:spPr>
          <a:xfrm>
            <a:off x="0" y="0"/>
            <a:ext cx="12192000" cy="443899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t="11981" b="13405"/>
          <a:stretch/>
        </p:blipFill>
        <p:spPr>
          <a:xfrm>
            <a:off x="4727690" y="5926975"/>
            <a:ext cx="2085975" cy="93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8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orbel" panose="020B0503020204020204" pitchFamily="34" charset="0"/>
              </a:rPr>
              <a:t>Objetivos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64030" y="2023197"/>
            <a:ext cx="10382595" cy="34163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Corbel" panose="020B0503020204020204" pitchFamily="34" charset="0"/>
              </a:rPr>
              <a:t>Analizar el conocimiento y percepción del equipo clínico respecto a las prácticas de poco valor y las recomendaciones de no hacer (RNH). 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Corbel" panose="020B0503020204020204" pitchFamily="34" charset="0"/>
              </a:rPr>
              <a:t>Constatar las preocupaciones e inquietudes de los profesionales a la hora de implantar las RNH.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Corbel" panose="020B0503020204020204" pitchFamily="34" charset="0"/>
              </a:rPr>
              <a:t>Conocer la predisposición del equipo a implementar estas RNH.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Corbel" panose="020B0503020204020204" pitchFamily="34" charset="0"/>
              </a:rPr>
              <a:t>Proponer posibles soluciones para implantar RNH. </a:t>
            </a:r>
          </a:p>
        </p:txBody>
      </p:sp>
    </p:spTree>
    <p:extLst>
      <p:ext uri="{BB962C8B-B14F-4D97-AF65-F5344CB8AC3E}">
        <p14:creationId xmlns:p14="http://schemas.microsoft.com/office/powerpoint/2010/main" val="325435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orbel" panose="020B0503020204020204" pitchFamily="34" charset="0"/>
              </a:rPr>
              <a:t>Propuesta de preguntas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30778" y="1837113"/>
            <a:ext cx="11053156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1. Variables que definan el perfil de los encuestados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30778" y="2445203"/>
            <a:ext cx="11053156" cy="263149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</a:t>
            </a:r>
            <a:r>
              <a:rPr lang="es-ES" sz="2200" dirty="0"/>
              <a:t>: hombre, mujer, indeterminado</a:t>
            </a:r>
          </a:p>
          <a:p>
            <a:pPr>
              <a:lnSpc>
                <a:spcPct val="150000"/>
              </a:lnSpc>
            </a:pPr>
            <a:r>
              <a:rPr lang="es-ES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Edad</a:t>
            </a:r>
            <a:r>
              <a:rPr lang="es-ES" sz="2200" dirty="0"/>
              <a:t>: 4 rangos de 9 años (&lt;30, 30-39, 40-49, 50-59, ≥60)</a:t>
            </a:r>
          </a:p>
          <a:p>
            <a:pPr>
              <a:lnSpc>
                <a:spcPct val="150000"/>
              </a:lnSpc>
            </a:pPr>
            <a:r>
              <a:rPr lang="es-ES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Categoría</a:t>
            </a:r>
            <a:r>
              <a:rPr lang="es-ES" sz="2200" dirty="0"/>
              <a:t>: MIR, EIR, Facultativo, Enfermera, TCAE</a:t>
            </a:r>
          </a:p>
          <a:p>
            <a:pPr>
              <a:lnSpc>
                <a:spcPct val="150000"/>
              </a:lnSpc>
            </a:pPr>
            <a:r>
              <a:rPr lang="es-ES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Años de experiencia</a:t>
            </a:r>
            <a:r>
              <a:rPr lang="es-ES" sz="2200" dirty="0"/>
              <a:t>: 5 rangos de 4 años (≤5, 6-10, 11-15, 16-20, &gt;20)</a:t>
            </a:r>
          </a:p>
          <a:p>
            <a:pPr>
              <a:lnSpc>
                <a:spcPct val="150000"/>
              </a:lnSpc>
            </a:pPr>
            <a:r>
              <a:rPr lang="es-ES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Nº de artículos científicos leídos al año</a:t>
            </a:r>
            <a:r>
              <a:rPr lang="es-ES" sz="2200" dirty="0"/>
              <a:t>: 5 rangos de 4 años (≤5, 6-10, 11-15, 16-20, &gt;20) </a:t>
            </a:r>
          </a:p>
        </p:txBody>
      </p:sp>
    </p:spTree>
    <p:extLst>
      <p:ext uri="{BB962C8B-B14F-4D97-AF65-F5344CB8AC3E}">
        <p14:creationId xmlns:p14="http://schemas.microsoft.com/office/powerpoint/2010/main" val="40991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orbel" panose="020B0503020204020204" pitchFamily="34" charset="0"/>
              </a:rPr>
              <a:t>Propuesta de preguntas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30778" y="1529537"/>
            <a:ext cx="10974648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2. Conocimiento y percepción sobre prácticas de poco valor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27507"/>
              </p:ext>
            </p:extLst>
          </p:nvPr>
        </p:nvGraphicFramePr>
        <p:xfrm>
          <a:off x="1030778" y="2207644"/>
          <a:ext cx="10974648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662">
                  <a:extLst>
                    <a:ext uri="{9D8B030D-6E8A-4147-A177-3AD203B41FA5}">
                      <a16:colId xmlns:a16="http://schemas.microsoft.com/office/drawing/2014/main" val="158458401"/>
                    </a:ext>
                  </a:extLst>
                </a:gridCol>
                <a:gridCol w="5055986">
                  <a:extLst>
                    <a:ext uri="{9D8B030D-6E8A-4147-A177-3AD203B41FA5}">
                      <a16:colId xmlns:a16="http://schemas.microsoft.com/office/drawing/2014/main" val="23628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Pregunta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Respuesta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811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1.¿Sabes qué son las prácticas de poco valor</a:t>
                      </a:r>
                      <a:r>
                        <a:rPr lang="es-ES" baseline="0" dirty="0"/>
                        <a:t>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SI/NO/No estoy seguro/a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7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2.¿Consideras</a:t>
                      </a:r>
                      <a:r>
                        <a:rPr lang="es-ES" baseline="0" dirty="0"/>
                        <a:t> que en tu práctica clínica llevas a cabo prácticas de escaso valor?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Solo anecdóticamente, en pocos casos, bastante,</a:t>
                      </a:r>
                      <a:r>
                        <a:rPr lang="es-ES" baseline="0" dirty="0"/>
                        <a:t> con frecuencia, con muchísima frecuencia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595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3.En tu opinión, ¿cuántas de las prácticas clínicas que se realizan en la UCIP deberían dejar de hacerse por inefectivas?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Muy pocas, Pocas, Bastantes, Muchas, Una gran mayoría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17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4. Valora la importancia como problema que tiene la utilización de prácticas inefectivas</a:t>
                      </a:r>
                      <a:r>
                        <a:rPr lang="es-ES" baseline="0" dirty="0"/>
                        <a:t> en la UCIP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Escala de 1 a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2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5.En este momento, ¿te parece necesario dejar</a:t>
                      </a:r>
                      <a:r>
                        <a:rPr lang="es-ES" baseline="0" dirty="0"/>
                        <a:t> de hacer prácticas que no aportan valor?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Nada,</a:t>
                      </a:r>
                      <a:r>
                        <a:rPr lang="es-ES" baseline="0" dirty="0"/>
                        <a:t> Poco, Indiferente, Bastante, </a:t>
                      </a:r>
                      <a:r>
                        <a:rPr lang="es-ES" baseline="0" dirty="0" err="1"/>
                        <a:t>Totalemente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344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6. ¿Cuál</a:t>
                      </a:r>
                      <a:r>
                        <a:rPr lang="es-ES" baseline="0" dirty="0"/>
                        <a:t> crees que es la principal repercusión que están teniendo (si las tuviera) la utilización de prácticas de poco valor?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Está causando daño a los pacientes, está dañando la ética profesional, está minando la confianza de los pacientes, está poniendo en peligro la sostenibilidad del sistema, ninguna, otras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22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26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orbel" panose="020B0503020204020204" pitchFamily="34" charset="0"/>
              </a:rPr>
              <a:t>Propuesta de preguntas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30778" y="1837113"/>
            <a:ext cx="11053156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3. Conocimiento y percepción sobre RNH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572452"/>
              </p:ext>
            </p:extLst>
          </p:nvPr>
        </p:nvGraphicFramePr>
        <p:xfrm>
          <a:off x="1109285" y="2797848"/>
          <a:ext cx="1097464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5951">
                  <a:extLst>
                    <a:ext uri="{9D8B030D-6E8A-4147-A177-3AD203B41FA5}">
                      <a16:colId xmlns:a16="http://schemas.microsoft.com/office/drawing/2014/main" val="158458401"/>
                    </a:ext>
                  </a:extLst>
                </a:gridCol>
                <a:gridCol w="3438697">
                  <a:extLst>
                    <a:ext uri="{9D8B030D-6E8A-4147-A177-3AD203B41FA5}">
                      <a16:colId xmlns:a16="http://schemas.microsoft.com/office/drawing/2014/main" val="23628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Pregunta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Respuesta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811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7. ¿Conoces</a:t>
                      </a:r>
                      <a:r>
                        <a:rPr lang="es-ES" baseline="0" dirty="0"/>
                        <a:t> las recomendaciones de no hacer (RNH) publicadas por la SECIP?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SI/NO/No estoy seguro/a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7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8. ¿Crees que en la UCIP se impide la presencia de padres y la participación en los</a:t>
                      </a:r>
                      <a:r>
                        <a:rPr lang="es-ES" baseline="0" dirty="0"/>
                        <a:t> cuidados?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Nunca, Casi nunca, A veces,</a:t>
                      </a:r>
                      <a:r>
                        <a:rPr lang="es-ES" baseline="0" dirty="0"/>
                        <a:t> Bastantes veces, Siempre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595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9. ¿Crees que en</a:t>
                      </a:r>
                      <a:r>
                        <a:rPr lang="es-ES" baseline="0" dirty="0"/>
                        <a:t> la UCIP se impide de forma rutinaria la presencia de padres durante los procedimientos?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Nunca, Casi nunca, A veces, Bastantes veces, Siempre</a:t>
                      </a:r>
                      <a:endParaRPr kumimoji="0" lang="es-E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17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10. ¿Crees que en la UCIP se impide la</a:t>
                      </a:r>
                      <a:r>
                        <a:rPr lang="es-ES" baseline="0" dirty="0"/>
                        <a:t> presencia de padres durante la RCP?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Nunca, Casi nunca, A veces, Bastantes veces, Siempre</a:t>
                      </a:r>
                      <a:endParaRPr kumimoji="0" lang="es-E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2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11. ¿Crees que en la UCIP se hace el pase de visita médico/enfermera por separado?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Nunca, Casi nunca, A veces, Bastantes veces, Siempre</a:t>
                      </a:r>
                      <a:endParaRPr kumimoji="0" lang="es-E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23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12. ¿Crees que se transmite información al traslado de forma improvisada?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Nunca, Casi nunca, A veces, Bastantes veces, Siempre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182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44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orbel" panose="020B0503020204020204" pitchFamily="34" charset="0"/>
              </a:rPr>
              <a:t>Propuesta de preguntas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30778" y="1837113"/>
            <a:ext cx="10974648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4. Análisis de barreras y facilitadores para implementar RNH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22997"/>
              </p:ext>
            </p:extLst>
          </p:nvPr>
        </p:nvGraphicFramePr>
        <p:xfrm>
          <a:off x="1030778" y="2445203"/>
          <a:ext cx="10974648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4722">
                  <a:extLst>
                    <a:ext uri="{9D8B030D-6E8A-4147-A177-3AD203B41FA5}">
                      <a16:colId xmlns:a16="http://schemas.microsoft.com/office/drawing/2014/main" val="158458401"/>
                    </a:ext>
                  </a:extLst>
                </a:gridCol>
                <a:gridCol w="4959926">
                  <a:extLst>
                    <a:ext uri="{9D8B030D-6E8A-4147-A177-3AD203B41FA5}">
                      <a16:colId xmlns:a16="http://schemas.microsoft.com/office/drawing/2014/main" val="23628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Pregunta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Respuesta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811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13. ¿Cuál</a:t>
                      </a:r>
                      <a:r>
                        <a:rPr lang="es-ES" baseline="0" dirty="0"/>
                        <a:t> es el principal factor que contribuye al mantenimiento de prácticas innecesarias en la UCIP?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Los propios pacientes, La carga de trabajo,</a:t>
                      </a:r>
                      <a:r>
                        <a:rPr lang="es-ES" baseline="0" dirty="0"/>
                        <a:t> La falta de formación continuada, La escasa protocolización, Otros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7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14. ¿Qué</a:t>
                      </a:r>
                      <a:r>
                        <a:rPr lang="es-ES" baseline="0" dirty="0"/>
                        <a:t> te preocupa </a:t>
                      </a:r>
                      <a:r>
                        <a:rPr lang="es-ES" sz="1800" dirty="0"/>
                        <a:t>o inquieta a la hora de dejar de hacer prácticas de poco valor?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No</a:t>
                      </a:r>
                      <a:r>
                        <a:rPr lang="es-ES" baseline="0" dirty="0"/>
                        <a:t> saber cómo transmitirlo a los pacientes, Perder protección legal, Diferenciarme dentro del equipo, Romper la inercia, Otros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595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15. ¿Qué</a:t>
                      </a:r>
                      <a:r>
                        <a:rPr lang="es-ES" baseline="0" dirty="0"/>
                        <a:t> crees que se necesita para dejar de hacer prácticas que no aportan valor?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Formación, Investigación, Protocolos, Difundir RNH, Otros: espacio para respuesta abierta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859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15. ¿Qué podemos hacer para dejar de hacer prácticas innecesarias que no aportan valor?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Pregunta abierta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39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16. ¿Cómo</a:t>
                      </a:r>
                      <a:r>
                        <a:rPr lang="es-ES" baseline="0" dirty="0"/>
                        <a:t> crees que puedes implicarte para dejar de hacer prácticas que no aportan valor?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Pregunta abierta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6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431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754</Words>
  <Application>Microsoft Macintosh PowerPoint</Application>
  <PresentationFormat>Panorámica</PresentationFormat>
  <Paragraphs>59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Corbel</vt:lpstr>
      <vt:lpstr>Tema de Office</vt:lpstr>
      <vt:lpstr>Presentación de PowerPoint</vt:lpstr>
      <vt:lpstr>Objetivos</vt:lpstr>
      <vt:lpstr>Propuesta de preguntas</vt:lpstr>
      <vt:lpstr>Propuesta de preguntas</vt:lpstr>
      <vt:lpstr>Propuesta de preguntas</vt:lpstr>
      <vt:lpstr>Propuesta de preguntas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Alguacil Pau.Ana Isabel</dc:creator>
  <cp:lastModifiedBy>ESTHER ALEO LUJÁN</cp:lastModifiedBy>
  <cp:revision>14</cp:revision>
  <dcterms:created xsi:type="dcterms:W3CDTF">2023-03-30T10:13:18Z</dcterms:created>
  <dcterms:modified xsi:type="dcterms:W3CDTF">2023-03-30T18:03:43Z</dcterms:modified>
</cp:coreProperties>
</file>