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4660"/>
  </p:normalViewPr>
  <p:slideViewPr>
    <p:cSldViewPr snapToGrid="0">
      <p:cViewPr>
        <p:scale>
          <a:sx n="58" d="100"/>
          <a:sy n="58" d="100"/>
        </p:scale>
        <p:origin x="1359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606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18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0921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213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200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1865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401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33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3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23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514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43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73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091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49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65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6EA2A-A2EA-4E1D-A27C-B613642F090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D798527-A52C-4076-8715-62FA752322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08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4182093-B523-2801-E7CD-23FE4D619CAF}"/>
              </a:ext>
            </a:extLst>
          </p:cNvPr>
          <p:cNvSpPr txBox="1"/>
          <p:nvPr/>
        </p:nvSpPr>
        <p:spPr>
          <a:xfrm>
            <a:off x="730155" y="163773"/>
            <a:ext cx="4490114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PHARMA</a:t>
            </a:r>
            <a:r>
              <a:rPr lang="es-ES" sz="2800" b="1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BLOOD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0EFB80D-D45B-559C-EFD6-9012856D4ABB}"/>
              </a:ext>
            </a:extLst>
          </p:cNvPr>
          <p:cNvSpPr txBox="1"/>
          <p:nvPr/>
        </p:nvSpPr>
        <p:spPr>
          <a:xfrm>
            <a:off x="730155" y="733067"/>
            <a:ext cx="46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 Rounded MT Bold" panose="020F0704030504030204" pitchFamily="34" charset="0"/>
              </a:rPr>
              <a:t>Proyecto de elaboración de una guía bibliográfica de referencia en la consulta de compatibilidad fármacos - donación de sangre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EF7E08C-2343-766B-263D-EE58ABE5D88E}"/>
              </a:ext>
            </a:extLst>
          </p:cNvPr>
          <p:cNvSpPr txBox="1"/>
          <p:nvPr/>
        </p:nvSpPr>
        <p:spPr>
          <a:xfrm>
            <a:off x="644652" y="1864396"/>
            <a:ext cx="46800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 Rounded MT Bold" panose="020F0704030504030204" pitchFamily="34" charset="0"/>
              </a:rPr>
              <a:t>Actualmente disponemos de una versión piloto de la página web con una muestra de unos 300 fármacos. La versión final abarcaría un listado de &gt; 700 fármacos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9FB5DB-B710-9B4C-097F-FEA82B07292D}"/>
              </a:ext>
            </a:extLst>
          </p:cNvPr>
          <p:cNvSpPr txBox="1"/>
          <p:nvPr/>
        </p:nvSpPr>
        <p:spPr>
          <a:xfrm>
            <a:off x="2468559" y="3431230"/>
            <a:ext cx="37260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https://pharmablood.pythonanywhere.com/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A9FE192-B606-1325-D248-2A93457D2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48" y="2669514"/>
            <a:ext cx="1876780" cy="1876780"/>
          </a:xfrm>
          <a:prstGeom prst="rect">
            <a:avLst/>
          </a:prstGeom>
        </p:spPr>
      </p:pic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A12363CB-0338-9D48-02D2-B069572F8BB5}"/>
              </a:ext>
            </a:extLst>
          </p:cNvPr>
          <p:cNvSpPr/>
          <p:nvPr/>
        </p:nvSpPr>
        <p:spPr>
          <a:xfrm>
            <a:off x="2865234" y="1379398"/>
            <a:ext cx="238836" cy="49814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Flecha: curvada hacia la izquierda 15">
            <a:extLst>
              <a:ext uri="{FF2B5EF4-FFF2-40B4-BE49-F238E27FC236}">
                <a16:creationId xmlns:a16="http://schemas.microsoft.com/office/drawing/2014/main" id="{0CB9A9F5-4D9A-0AF8-BF55-2C6CB1F09346}"/>
              </a:ext>
            </a:extLst>
          </p:cNvPr>
          <p:cNvSpPr/>
          <p:nvPr/>
        </p:nvSpPr>
        <p:spPr>
          <a:xfrm>
            <a:off x="2838045" y="2608807"/>
            <a:ext cx="552628" cy="523902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9692712-95E9-0E8A-1FFE-AC5BDB2B766F}"/>
              </a:ext>
            </a:extLst>
          </p:cNvPr>
          <p:cNvSpPr txBox="1"/>
          <p:nvPr/>
        </p:nvSpPr>
        <p:spPr>
          <a:xfrm>
            <a:off x="2262109" y="3435591"/>
            <a:ext cx="225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 Rounded MT Bold" panose="020F0704030504030204" pitchFamily="34" charset="0"/>
              </a:rPr>
              <a:t>&amp;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C3CFC41D-9484-5948-49DE-C41341A79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12904"/>
            <a:ext cx="2944487" cy="53109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3F5805ED-A209-D444-583B-E02E89E66A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5234" y="3938918"/>
            <a:ext cx="298730" cy="52430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B75359C6-D72D-78EE-0EA5-462BCC3540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80" y="4680782"/>
            <a:ext cx="2558954" cy="1469490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76001359-10F1-E35E-A025-4B92CE500F64}"/>
              </a:ext>
            </a:extLst>
          </p:cNvPr>
          <p:cNvSpPr txBox="1"/>
          <p:nvPr/>
        </p:nvSpPr>
        <p:spPr>
          <a:xfrm>
            <a:off x="2865234" y="4575597"/>
            <a:ext cx="3053124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latin typeface="Arial Rounded MT Bold" panose="020F0704030504030204" pitchFamily="34" charset="0"/>
              </a:rPr>
              <a:t>1-.Introducir el nombre del fármaco deseado en el buscador </a:t>
            </a:r>
          </a:p>
          <a:p>
            <a:pPr algn="ctr"/>
            <a:r>
              <a:rPr lang="es-ES" sz="1050" dirty="0">
                <a:latin typeface="Arial Rounded MT Bold" panose="020F0704030504030204" pitchFamily="34" charset="0"/>
                <a:sym typeface="Wingdings" panose="05000000000000000000" pitchFamily="2" charset="2"/>
              </a:rPr>
              <a:t>2-. Se nos mostrará una “ficha” con la compatibilidad fármaco-donación de sangre </a:t>
            </a:r>
          </a:p>
          <a:p>
            <a:pPr algn="ctr"/>
            <a:r>
              <a:rPr lang="es-ES" sz="1050" dirty="0">
                <a:latin typeface="Arial Rounded MT Bold" panose="020F0704030504030204" pitchFamily="34" charset="0"/>
                <a:sym typeface="Wingdings" panose="05000000000000000000" pitchFamily="2" charset="2"/>
              </a:rPr>
              <a:t>3-.Además, el mensaje se acompañará de un código de colores que reforzará el mensaje</a:t>
            </a:r>
          </a:p>
          <a:p>
            <a:pPr algn="ctr"/>
            <a:r>
              <a:rPr lang="es-ES" sz="1050" dirty="0">
                <a:latin typeface="Arial Rounded MT Bold" panose="020F0704030504030204" pitchFamily="34" charset="0"/>
                <a:sym typeface="Wingdings" panose="05000000000000000000" pitchFamily="2" charset="2"/>
              </a:rPr>
              <a:t>4-. Tomar la decisión “DONAR” o “NO DONAR</a:t>
            </a:r>
            <a:r>
              <a:rPr lang="es-ES" sz="1100" dirty="0">
                <a:latin typeface="Arial Rounded MT Bold" panose="020F0704030504030204" pitchFamily="34" charset="0"/>
                <a:sym typeface="Wingdings" panose="05000000000000000000" pitchFamily="2" charset="2"/>
              </a:rPr>
              <a:t>”</a:t>
            </a:r>
            <a:endParaRPr lang="es-ES" sz="1100" dirty="0">
              <a:latin typeface="Arial Rounded MT Bold" panose="020F0704030504030204" pitchFamily="34" charset="0"/>
            </a:endParaRP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F523D801-C093-DD32-6704-86E850E448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281" y="6470157"/>
            <a:ext cx="1692341" cy="874201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A45429BC-B5AA-EDE6-D1AB-C4D9AF0010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280" y="6347396"/>
            <a:ext cx="1692342" cy="122761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BCFF9693-2DB5-061E-5F47-6B2DB240F2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4870" y="6353881"/>
            <a:ext cx="1728000" cy="116275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65C0B8E5-5ED6-E638-883A-3BBF7AFAC25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/>
          <a:stretch/>
        </p:blipFill>
        <p:spPr>
          <a:xfrm>
            <a:off x="2076104" y="6470158"/>
            <a:ext cx="1736766" cy="874200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A7484ACE-55EC-D4DF-BE95-03F0C39AAB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99119" y="6334592"/>
            <a:ext cx="1612800" cy="159182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17B2A28B-1379-F4E6-8F39-9B470447D3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90352" y="6470157"/>
            <a:ext cx="1617616" cy="874199"/>
          </a:xfrm>
          <a:prstGeom prst="rect">
            <a:avLst/>
          </a:prstGeom>
        </p:spPr>
      </p:pic>
      <p:sp>
        <p:nvSpPr>
          <p:cNvPr id="52" name="CuadroTexto 51">
            <a:extLst>
              <a:ext uri="{FF2B5EF4-FFF2-40B4-BE49-F238E27FC236}">
                <a16:creationId xmlns:a16="http://schemas.microsoft.com/office/drawing/2014/main" id="{82BAE243-A4C1-A37A-75DC-814E6520EE92}"/>
              </a:ext>
            </a:extLst>
          </p:cNvPr>
          <p:cNvSpPr txBox="1"/>
          <p:nvPr/>
        </p:nvSpPr>
        <p:spPr>
          <a:xfrm>
            <a:off x="1758517" y="7581567"/>
            <a:ext cx="2810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Futuros proyectos:</a:t>
            </a:r>
          </a:p>
          <a:p>
            <a:r>
              <a:rPr lang="es-ES" sz="1200" dirty="0">
                <a:latin typeface="Arial Rounded MT Bold" panose="020F0704030504030204" pitchFamily="34" charset="0"/>
              </a:rPr>
              <a:t>- Manual de consulta en formato PDF</a:t>
            </a:r>
          </a:p>
          <a:p>
            <a:r>
              <a:rPr lang="es-ES" sz="1200" dirty="0">
                <a:latin typeface="Arial Rounded MT Bold" panose="020F0704030504030204" pitchFamily="34" charset="0"/>
              </a:rPr>
              <a:t>- APP disponible en Android, IOS…</a:t>
            </a:r>
          </a:p>
        </p:txBody>
      </p:sp>
      <p:pic>
        <p:nvPicPr>
          <p:cNvPr id="54" name="Gráfico 53" descr="Cronómetro">
            <a:extLst>
              <a:ext uri="{FF2B5EF4-FFF2-40B4-BE49-F238E27FC236}">
                <a16:creationId xmlns:a16="http://schemas.microsoft.com/office/drawing/2014/main" id="{057EF73D-8680-A192-99CF-DCA492D6D3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23026" y="7644312"/>
            <a:ext cx="720395" cy="720395"/>
          </a:xfrm>
          <a:prstGeom prst="rect">
            <a:avLst/>
          </a:prstGeom>
        </p:spPr>
      </p:pic>
      <p:pic>
        <p:nvPicPr>
          <p:cNvPr id="56" name="Gráfico 55" descr="Intravenoso">
            <a:extLst>
              <a:ext uri="{FF2B5EF4-FFF2-40B4-BE49-F238E27FC236}">
                <a16:creationId xmlns:a16="http://schemas.microsoft.com/office/drawing/2014/main" id="{FF0A0D9C-FEBF-4674-83C2-F1DFB6E5045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403907" y="24183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496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131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Irene S</dc:creator>
  <cp:lastModifiedBy>Irene S</cp:lastModifiedBy>
  <cp:revision>4</cp:revision>
  <dcterms:created xsi:type="dcterms:W3CDTF">2023-09-28T21:59:55Z</dcterms:created>
  <dcterms:modified xsi:type="dcterms:W3CDTF">2023-09-28T23:56:02Z</dcterms:modified>
</cp:coreProperties>
</file>