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2" r:id="rId3"/>
    <p:sldId id="258" r:id="rId4"/>
    <p:sldId id="261" r:id="rId5"/>
    <p:sldId id="274" r:id="rId6"/>
    <p:sldId id="272" r:id="rId7"/>
    <p:sldId id="273" r:id="rId8"/>
    <p:sldId id="266" r:id="rId9"/>
    <p:sldId id="267" r:id="rId10"/>
    <p:sldId id="268"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ino Rodriguez.Beatriz" initials="MR" lastIdx="2" clrIdx="0">
    <p:extLst>
      <p:ext uri="{19B8F6BF-5375-455C-9EA6-DF929625EA0E}">
        <p15:presenceInfo xmlns:p15="http://schemas.microsoft.com/office/powerpoint/2012/main" userId="S-1-5-21-2000478354-1383384898-1343024091-212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26" autoAdjust="0"/>
  </p:normalViewPr>
  <p:slideViewPr>
    <p:cSldViewPr snapToGrid="0">
      <p:cViewPr varScale="1">
        <p:scale>
          <a:sx n="122" d="100"/>
          <a:sy n="122" d="100"/>
        </p:scale>
        <p:origin x="11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30T10:40:47.818" idx="1">
    <p:pos x="7558" y="2533"/>
    <p:text/>
    <p:extLst>
      <p:ext uri="{C676402C-5697-4E1C-873F-D02D1690AC5C}">
        <p15:threadingInfo xmlns:p15="http://schemas.microsoft.com/office/powerpoint/2012/main" timeZoneBias="-120"/>
      </p:ext>
    </p:extLst>
  </p:cm>
  <p:cm authorId="1" dt="2023-08-30T10:41:29.981" idx="2">
    <p:pos x="10" y="10"/>
    <p:text>Se podría definir la dispepsia como disconfort: percepción negativa no dolorosa (saciedad precoz, pesadez postprandial, sensación urente epigástrica, hinchazón abdominal, eructos y nauseas). Puede coexistir con síntomas de ERGE (pirosis o ardor retroesternal), pueden ser continuos o intermitentes. 
Suelen estar relacionados con la ingesta (no siendo una condición necesaria)
La dispepsia se refiere a síntomas considerados que se originan en la región gastroduodenal
DF se caracteriza por síntomas crónicos dispépticos en ausencia de condiciones organicas, sistémicas o metabólicas que expliquen estos síntomas
La mayoría de pacientes con síntomas dispépticos y sin signos de alarma en la población general se identifican como DF tras investigación.
ROMA IV define la DISPEPSIA como la presencia de síntomas crónicos que se originan en la región gastroduodenal
De acuerdo con este consenso, los 4 síntomas dispepticos cardinales son plenitud postprandial molesta, saciedad precoz, dolor epigástrico no irradiado y quemazón epigástrico 
Además de estos 4 síntomas, nauseas, eructos e hinchazón abdominal superior frecuentemente se encuentran en pacientes con DF y se consideran características adicionales a DF. Su presencia puede reflejar mecanismos fisiopatológicos comunes como alteración de la motilidad o hipersensibilidad
Hay dos subtipos distinguibles de DF que se pueden superponer
-SDP =síndrome de distrés postprandial: síntomas inducidos tras la ingesta (saciedad precoz, plenitud postprandial)
Síntomas desencadenados o agravados por la ingesta e incluye saciedad temprana, plenitud postprandial y otras síntomas postprandiales
-SDE = síndrome de dolor epigástrico, dolor o quemazon epigástrico no necesariamente asociado a la comida
Sintomas NO relacionados con la ingesta como dolor epigástrico y quemazon epigastrico
Estos síntomas pueden coexistir con nauseas, eructos e hinchazón abdominal
Hinchazon o distension del abdomen superior visible es un sintoma dispéptico
Sintomas típicos de reflujo (quemazón, regurgitación) coexisten frecuentemente con los síntomas dispépticos en población general 
El uso de pictogramas ayuda a caracterizar la presencia y naturaleza de los síntomas dispépticos
ERGE debe diferenciarse de DF usando cuestionarios específicos y con la historia clínica
SII frecuentemente coexiste con la Dispepsia
**Evaluar la presencia de síntomas cardinales y accesorios requiere un entendimiento exacto de la descripción de los síntomas por el paciente. Puede ser difícil por el paciente distinguir síntomas GI altos basados solo en la descripción verbal pero añadir pictogramas a las descripciones verbales puede mejorar significativamente la exactitud de los síntomas descritos en ptes con DF
Sintomas típicos de reflujo (quemazón, regurgitación) frecuentemente coexiste con síntomas dispepsticos en la población general. ERGE debe ser distinguido mediante cuestionarios específicos y buena historia clínica
SII frecuentemente coexiste con DF
DF puede ocurrir a cualquier edad pero su incidencia es mayor en mediana edad
DF es más prevalente en mujeres
Se han detectado FR para desarrollo de DF
-Infección GI aguda
-AINE
-Tto ATB
-Ansiedad
-Depresión
-Tabaquismo
DF es uno de los mayores costes sanitarios, costes para el paciente y una de las causas mayores de perdida de productividad
DF se asocia a descenso significativo de calidad de vida
DF se asocia con comorbilidades psicosociales como ansiedad y depresión
Perdida de peso puede ser consecuencia de DF
En caso de perdida de peso, se deben descartar desordenes alimentarios
Facctores dietéticos puede generar síntomas en DF
HP es causa de síntomas en un subgru
Toma de AINE es FR para desarrollo de AINE
Se podría definir la dispepsia como disconfort: percepción negativa no dolorosa (saciedad precoz, pesadez postprandial, sensación urente epigástrica, hinchazón abdominal, eructos y nauseas). Puede coexistir con síntomas de ERGE (pirosis o ardor retroesternal), pueden ser continuos o intermitentes. 
Suelen estar relacionados con la ingesta (no siendo una condición necesaria)
La dispepsia se refiere a síntomas considerados que se originan en la región gastroduodenal
DF se caracteriza por síntomas crónicos dispépticos en ausencia de condiciones organicas, sistémicas o metabólicas que expliquen estos síntomas
La mayoría de pacientes con síntomas dispépticos y sin signos de alarma en la población general se identifican como DF tras investigación.
ROMA IV define la DISPEPSIA como la presencia de síntomas crónicos que se originan en la región gastroduodenal
De acuerdo con este consenso, los 4 síntomas dispepticos cardinales son plenitud postprandial molesta, saciedad precoz, dolor epigástrico no irradiado y quemazón epigástrico 
Además de estos 4 síntomas, nauseas, eructos e hinchazón abdominal superior frecuentemente se encuentran en pacientes con DF y se consideran características adicionales a DF. Su presencia puede reflejar mecanismos fisiopatológicos comunes co</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89805-48FF-4AAF-81F4-DCE1F19DEB2B}" type="datetimeFigureOut">
              <a:rPr lang="es-ES" smtClean="0"/>
              <a:t>11/09/2023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D68BF-1EA1-4E2B-BC6D-CDE51B68B47F}" type="slidenum">
              <a:rPr lang="es-ES" smtClean="0"/>
              <a:t>‹Nº›</a:t>
            </a:fld>
            <a:endParaRPr lang="es-ES"/>
          </a:p>
        </p:txBody>
      </p:sp>
    </p:spTree>
    <p:extLst>
      <p:ext uri="{BB962C8B-B14F-4D97-AF65-F5344CB8AC3E}">
        <p14:creationId xmlns:p14="http://schemas.microsoft.com/office/powerpoint/2010/main" val="19563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dirty="0">
                <a:latin typeface="+mn-lt"/>
              </a:rPr>
              <a:t>Se podría definir la dispepsia como </a:t>
            </a:r>
            <a:r>
              <a:rPr lang="es-ES" sz="1000" dirty="0" err="1">
                <a:latin typeface="+mn-lt"/>
              </a:rPr>
              <a:t>disconfort</a:t>
            </a:r>
            <a:r>
              <a:rPr lang="es-ES" sz="1000" dirty="0">
                <a:latin typeface="+mn-lt"/>
              </a:rPr>
              <a:t>: percepción negativa no dolorosa (saciedad precoz, pesadez postprandial, sensación urente epigástrica, hinchazón abdominal, eructos y nauseas). Puede coexistir con síntomas de ERGE (pirosis o ardor retroesternal), pueden ser continuos o intermitentes. </a:t>
            </a:r>
          </a:p>
          <a:p>
            <a:r>
              <a:rPr lang="es-ES" sz="1000" dirty="0">
                <a:latin typeface="+mn-lt"/>
              </a:rPr>
              <a:t>Suelen estar relacionados con la ingesta (no siendo una condición necesaria)</a:t>
            </a:r>
          </a:p>
          <a:p>
            <a:endParaRPr lang="es-ES" sz="1000" dirty="0">
              <a:latin typeface="+mn-lt"/>
            </a:endParaRPr>
          </a:p>
          <a:p>
            <a:r>
              <a:rPr lang="es-ES" sz="1000" dirty="0">
                <a:latin typeface="+mn-lt"/>
              </a:rPr>
              <a:t>La dispepsia se refiere a síntomas considerados que se originan en la región gastroduodenal</a:t>
            </a:r>
          </a:p>
          <a:p>
            <a:r>
              <a:rPr lang="es-ES" sz="1000" dirty="0">
                <a:latin typeface="+mn-lt"/>
              </a:rPr>
              <a:t>DF se caracteriza por síntomas crónicos dispépticos en ausencia de condiciones </a:t>
            </a:r>
            <a:r>
              <a:rPr lang="es-ES" sz="1000" dirty="0" err="1">
                <a:latin typeface="+mn-lt"/>
              </a:rPr>
              <a:t>organicas</a:t>
            </a:r>
            <a:r>
              <a:rPr lang="es-ES" sz="1000" dirty="0">
                <a:latin typeface="+mn-lt"/>
              </a:rPr>
              <a:t>, sistémicas o metabólicas que expliquen estos síntomas</a:t>
            </a:r>
          </a:p>
          <a:p>
            <a:r>
              <a:rPr lang="es-ES" sz="1000" dirty="0">
                <a:latin typeface="+mn-lt"/>
              </a:rPr>
              <a:t>La mayoría de pacientes con síntomas dispépticos y sin signos de alarma en la población general se identifican como DF tras investigación.</a:t>
            </a:r>
          </a:p>
          <a:p>
            <a:endParaRPr lang="es-ES" sz="1000" dirty="0">
              <a:latin typeface="+mn-lt"/>
            </a:endParaRPr>
          </a:p>
          <a:p>
            <a:r>
              <a:rPr lang="es-ES" sz="1000" dirty="0">
                <a:latin typeface="+mn-lt"/>
              </a:rPr>
              <a:t>ROMA IV define la DISPEPSIA como la presencia de síntomas crónicos que se originan en la región gastroduodenal</a:t>
            </a:r>
          </a:p>
          <a:p>
            <a:r>
              <a:rPr lang="es-ES" sz="1000" dirty="0">
                <a:latin typeface="+mn-lt"/>
              </a:rPr>
              <a:t>De acuerdo con este consenso, los 4 síntomas </a:t>
            </a:r>
            <a:r>
              <a:rPr lang="es-ES" sz="1000" dirty="0" err="1">
                <a:latin typeface="+mn-lt"/>
              </a:rPr>
              <a:t>dispepticos</a:t>
            </a:r>
            <a:r>
              <a:rPr lang="es-ES" sz="1000" dirty="0">
                <a:latin typeface="+mn-lt"/>
              </a:rPr>
              <a:t> cardinales son plenitud postprandial molesta, saciedad precoz, dolor epigástrico no irradiado y quemazón epigástrico </a:t>
            </a:r>
          </a:p>
          <a:p>
            <a:endParaRPr lang="es-ES" sz="1000" dirty="0">
              <a:latin typeface="+mn-lt"/>
            </a:endParaRPr>
          </a:p>
          <a:p>
            <a:r>
              <a:rPr lang="es-ES" sz="1000" dirty="0">
                <a:latin typeface="+mn-lt"/>
              </a:rPr>
              <a:t>Además de estos 4 síntomas, nauseas, eructos e hinchazón abdominal superior frecuentemente se encuentran en pacientes con DF y se consideran características adicionales a DF. Su presencia puede reflejar mecanismos fisiopatológicos comunes como alteración de la motilidad o hipersensibilidad</a:t>
            </a:r>
          </a:p>
          <a:p>
            <a:endParaRPr lang="es-ES" sz="1000" dirty="0">
              <a:latin typeface="+mn-lt"/>
            </a:endParaRPr>
          </a:p>
          <a:p>
            <a:r>
              <a:rPr lang="es-ES" sz="1000" b="0" i="0" u="none" strike="noStrike" baseline="0" dirty="0">
                <a:solidFill>
                  <a:srgbClr val="464E67"/>
                </a:solidFill>
                <a:latin typeface="+mn-lt"/>
              </a:rPr>
              <a:t>Hay dos subtipos distinguibles de DF que se pueden superponer</a:t>
            </a:r>
          </a:p>
          <a:p>
            <a:r>
              <a:rPr lang="es-ES" sz="1000" b="0" i="0" u="none" strike="noStrike" baseline="0" dirty="0">
                <a:solidFill>
                  <a:srgbClr val="464E67"/>
                </a:solidFill>
                <a:latin typeface="+mn-lt"/>
              </a:rPr>
              <a:t>-SDP =síndrome de distrés postprandial: síntomas inducidos tras la ingesta (saciedad precoz, plenitud postprandial)</a:t>
            </a:r>
          </a:p>
          <a:p>
            <a:r>
              <a:rPr lang="es-ES" sz="1000" b="0" i="0" u="none" strike="noStrike" baseline="0" dirty="0">
                <a:solidFill>
                  <a:srgbClr val="464E67"/>
                </a:solidFill>
                <a:latin typeface="+mn-lt"/>
              </a:rPr>
              <a:t>Síntomas desencadenados o agravados por la ingesta e incluye saciedad temprana, plenitud postprandial y otras síntomas postprandiales</a:t>
            </a:r>
          </a:p>
          <a:p>
            <a:endParaRPr lang="es-ES" sz="1000" b="0" i="0" u="none" strike="noStrike" baseline="0" dirty="0">
              <a:solidFill>
                <a:srgbClr val="464E67"/>
              </a:solidFill>
              <a:latin typeface="+mn-lt"/>
            </a:endParaRPr>
          </a:p>
          <a:p>
            <a:endParaRPr lang="es-ES" sz="1000" b="0" i="0" u="none" strike="noStrike" baseline="0" dirty="0">
              <a:solidFill>
                <a:srgbClr val="464E67"/>
              </a:solidFill>
              <a:latin typeface="+mn-lt"/>
            </a:endParaRPr>
          </a:p>
          <a:p>
            <a:r>
              <a:rPr lang="es-ES" sz="1000" b="0" i="0" u="none" strike="noStrike" baseline="0" dirty="0">
                <a:solidFill>
                  <a:srgbClr val="464E67"/>
                </a:solidFill>
                <a:latin typeface="+mn-lt"/>
              </a:rPr>
              <a:t>-SDE = síndrome de dolor epigástrico, dolor o </a:t>
            </a:r>
            <a:r>
              <a:rPr lang="es-ES" sz="1000" b="0" i="0" u="none" strike="noStrike" baseline="0" dirty="0" err="1">
                <a:solidFill>
                  <a:srgbClr val="464E67"/>
                </a:solidFill>
                <a:latin typeface="+mn-lt"/>
              </a:rPr>
              <a:t>quemazon</a:t>
            </a:r>
            <a:r>
              <a:rPr lang="es-ES" sz="1000" b="0" i="0" u="none" strike="noStrike" baseline="0" dirty="0">
                <a:solidFill>
                  <a:srgbClr val="464E67"/>
                </a:solidFill>
                <a:latin typeface="+mn-lt"/>
              </a:rPr>
              <a:t> epigástrico no necesariamente asociado a la comida</a:t>
            </a:r>
          </a:p>
          <a:p>
            <a:r>
              <a:rPr lang="es-ES" sz="1000" b="0" i="0" u="none" strike="noStrike" baseline="0" dirty="0" err="1">
                <a:solidFill>
                  <a:srgbClr val="464E67"/>
                </a:solidFill>
                <a:latin typeface="+mn-lt"/>
              </a:rPr>
              <a:t>Sintomas</a:t>
            </a:r>
            <a:r>
              <a:rPr lang="es-ES" sz="1000" b="0" i="0" u="none" strike="noStrike" baseline="0" dirty="0">
                <a:solidFill>
                  <a:srgbClr val="464E67"/>
                </a:solidFill>
                <a:latin typeface="+mn-lt"/>
              </a:rPr>
              <a:t> NO relacionados con la ingesta como dolor epigástrico y </a:t>
            </a:r>
            <a:r>
              <a:rPr lang="es-ES" sz="1000" b="0" i="0" u="none" strike="noStrike" baseline="0" dirty="0" err="1">
                <a:solidFill>
                  <a:srgbClr val="464E67"/>
                </a:solidFill>
                <a:latin typeface="+mn-lt"/>
              </a:rPr>
              <a:t>quemazon</a:t>
            </a:r>
            <a:r>
              <a:rPr lang="es-ES" sz="1000" b="0" i="0" u="none" strike="noStrike" baseline="0" dirty="0">
                <a:solidFill>
                  <a:srgbClr val="464E67"/>
                </a:solidFill>
                <a:latin typeface="+mn-lt"/>
              </a:rPr>
              <a:t> </a:t>
            </a:r>
            <a:r>
              <a:rPr lang="es-ES" sz="1000" b="0" i="0" u="none" strike="noStrike" baseline="0" dirty="0" err="1">
                <a:solidFill>
                  <a:srgbClr val="464E67"/>
                </a:solidFill>
                <a:latin typeface="+mn-lt"/>
              </a:rPr>
              <a:t>epigastrico</a:t>
            </a:r>
            <a:endParaRPr lang="es-ES" sz="1000" b="0" i="0" u="none" strike="noStrike" baseline="0" dirty="0">
              <a:solidFill>
                <a:srgbClr val="464E67"/>
              </a:solidFill>
              <a:latin typeface="+mn-lt"/>
            </a:endParaRPr>
          </a:p>
          <a:p>
            <a:endParaRPr lang="es-ES" sz="1000" b="0" i="0" u="none" strike="noStrike" baseline="0" dirty="0">
              <a:solidFill>
                <a:srgbClr val="464E67"/>
              </a:solidFill>
              <a:latin typeface="+mn-lt"/>
            </a:endParaRPr>
          </a:p>
          <a:p>
            <a:r>
              <a:rPr lang="es-ES" sz="1000" b="0" i="0" u="none" strike="noStrike" baseline="0" dirty="0">
                <a:solidFill>
                  <a:srgbClr val="464E67"/>
                </a:solidFill>
                <a:latin typeface="+mn-lt"/>
              </a:rPr>
              <a:t>Estos síntomas pueden coexistir con nauseas, eructos e hinchazón abdominal</a:t>
            </a:r>
          </a:p>
          <a:p>
            <a:endParaRPr lang="es-ES" sz="1000" b="0" i="0" u="none" strike="noStrike" baseline="0" dirty="0">
              <a:solidFill>
                <a:srgbClr val="464E67"/>
              </a:solidFill>
              <a:latin typeface="+mn-lt"/>
            </a:endParaRPr>
          </a:p>
          <a:p>
            <a:r>
              <a:rPr lang="es-ES" sz="1000" b="0" i="0" u="none" strike="noStrike" baseline="0" dirty="0" err="1">
                <a:solidFill>
                  <a:srgbClr val="464E67"/>
                </a:solidFill>
                <a:latin typeface="+mn-lt"/>
              </a:rPr>
              <a:t>Hinchazon</a:t>
            </a:r>
            <a:r>
              <a:rPr lang="es-ES" sz="1000" b="0" i="0" u="none" strike="noStrike" baseline="0" dirty="0">
                <a:solidFill>
                  <a:srgbClr val="464E67"/>
                </a:solidFill>
                <a:latin typeface="+mn-lt"/>
              </a:rPr>
              <a:t> o </a:t>
            </a:r>
            <a:r>
              <a:rPr lang="es-ES" sz="1000" b="0" i="0" u="none" strike="noStrike" baseline="0" dirty="0" err="1">
                <a:solidFill>
                  <a:srgbClr val="464E67"/>
                </a:solidFill>
                <a:latin typeface="+mn-lt"/>
              </a:rPr>
              <a:t>distension</a:t>
            </a:r>
            <a:r>
              <a:rPr lang="es-ES" sz="1000" b="0" i="0" u="none" strike="noStrike" baseline="0" dirty="0">
                <a:solidFill>
                  <a:srgbClr val="464E67"/>
                </a:solidFill>
                <a:latin typeface="+mn-lt"/>
              </a:rPr>
              <a:t> del abdomen superior visible es un </a:t>
            </a:r>
            <a:r>
              <a:rPr lang="es-ES" sz="1000" b="0" i="0" u="none" strike="noStrike" baseline="0" dirty="0" err="1">
                <a:solidFill>
                  <a:srgbClr val="464E67"/>
                </a:solidFill>
                <a:latin typeface="+mn-lt"/>
              </a:rPr>
              <a:t>sintoma</a:t>
            </a:r>
            <a:r>
              <a:rPr lang="es-ES" sz="1000" b="0" i="0" u="none" strike="noStrike" baseline="0" dirty="0">
                <a:solidFill>
                  <a:srgbClr val="464E67"/>
                </a:solidFill>
                <a:latin typeface="+mn-lt"/>
              </a:rPr>
              <a:t> dispéptico</a:t>
            </a:r>
          </a:p>
          <a:p>
            <a:endParaRPr lang="es-ES" sz="1000" b="0" i="0" u="none" strike="noStrike" baseline="0" dirty="0">
              <a:solidFill>
                <a:srgbClr val="464E67"/>
              </a:solidFill>
              <a:latin typeface="+mn-lt"/>
            </a:endParaRPr>
          </a:p>
          <a:p>
            <a:r>
              <a:rPr lang="es-ES" sz="1000" b="0" i="0" u="none" strike="noStrike" baseline="0" dirty="0" err="1">
                <a:solidFill>
                  <a:srgbClr val="464E67"/>
                </a:solidFill>
                <a:latin typeface="+mn-lt"/>
              </a:rPr>
              <a:t>Sintomas</a:t>
            </a:r>
            <a:r>
              <a:rPr lang="es-ES" sz="1000" b="0" i="0" u="none" strike="noStrike" baseline="0" dirty="0">
                <a:solidFill>
                  <a:srgbClr val="464E67"/>
                </a:solidFill>
                <a:latin typeface="+mn-lt"/>
              </a:rPr>
              <a:t> típicos de reflujo (quemazón, regurgitación) coexisten frecuentemente con los síntomas dispépticos en población general </a:t>
            </a:r>
          </a:p>
          <a:p>
            <a:endParaRPr lang="es-ES" sz="1000" dirty="0">
              <a:latin typeface="+mn-lt"/>
            </a:endParaRPr>
          </a:p>
          <a:p>
            <a:r>
              <a:rPr lang="es-ES" sz="1000" dirty="0">
                <a:latin typeface="+mn-lt"/>
              </a:rPr>
              <a:t>El uso de pictogramas ayuda a caracterizar la presencia y naturaleza de los síntomas dispépticos</a:t>
            </a:r>
          </a:p>
          <a:p>
            <a:endParaRPr lang="es-ES" sz="1000" dirty="0">
              <a:latin typeface="+mn-lt"/>
            </a:endParaRPr>
          </a:p>
          <a:p>
            <a:r>
              <a:rPr lang="es-ES" sz="1000" dirty="0">
                <a:latin typeface="+mn-lt"/>
              </a:rPr>
              <a:t>ERGE debe diferenciarse de DF usando cuestionarios específicos y con la historia clínica</a:t>
            </a:r>
          </a:p>
          <a:p>
            <a:r>
              <a:rPr lang="es-ES" sz="1000" dirty="0">
                <a:latin typeface="+mn-lt"/>
              </a:rPr>
              <a:t>SII frecuentemente coexiste con la Dispepsia</a:t>
            </a:r>
          </a:p>
          <a:p>
            <a:endParaRPr lang="es-ES" sz="1000" dirty="0">
              <a:latin typeface="+mn-lt"/>
            </a:endParaRPr>
          </a:p>
          <a:p>
            <a:r>
              <a:rPr lang="es-ES" sz="1000" dirty="0">
                <a:latin typeface="+mn-lt"/>
              </a:rPr>
              <a:t>**Evaluar la presencia de síntomas cardinales y accesorios requiere un entendimiento exacto de la descripción de los síntomas por el paciente. Puede ser difícil por el paciente distinguir síntomas GI altos basados solo en la descripción verbal pero añadir pictogramas a las descripciones verbales puede mejorar significativamente la exactitud de los síntomas descritos en </a:t>
            </a:r>
            <a:r>
              <a:rPr lang="es-ES" sz="1000" dirty="0" err="1">
                <a:latin typeface="+mn-lt"/>
              </a:rPr>
              <a:t>ptes</a:t>
            </a:r>
            <a:r>
              <a:rPr lang="es-ES" sz="1000" dirty="0">
                <a:latin typeface="+mn-lt"/>
              </a:rPr>
              <a:t> con DF</a:t>
            </a:r>
          </a:p>
          <a:p>
            <a:endParaRPr lang="es-ES" sz="1000" dirty="0">
              <a:latin typeface="+mn-lt"/>
            </a:endParaRPr>
          </a:p>
          <a:p>
            <a:r>
              <a:rPr lang="es-ES" sz="1000" dirty="0" err="1">
                <a:latin typeface="+mn-lt"/>
              </a:rPr>
              <a:t>Sintomas</a:t>
            </a:r>
            <a:r>
              <a:rPr lang="es-ES" sz="1000" dirty="0">
                <a:latin typeface="+mn-lt"/>
              </a:rPr>
              <a:t> típicos de reflujo (quemazón, regurgitación) frecuentemente coexiste con síntomas </a:t>
            </a:r>
            <a:r>
              <a:rPr lang="es-ES" sz="1000" dirty="0" err="1">
                <a:latin typeface="+mn-lt"/>
              </a:rPr>
              <a:t>dispepsticos</a:t>
            </a:r>
            <a:r>
              <a:rPr lang="es-ES" sz="1000" dirty="0">
                <a:latin typeface="+mn-lt"/>
              </a:rPr>
              <a:t> en la población general. ERGE debe ser distinguido mediante cuestionarios específicos y buena historia clínica</a:t>
            </a:r>
          </a:p>
          <a:p>
            <a:endParaRPr lang="es-ES" sz="1000" dirty="0">
              <a:latin typeface="+mn-lt"/>
            </a:endParaRPr>
          </a:p>
          <a:p>
            <a:r>
              <a:rPr lang="es-ES" sz="1000" dirty="0">
                <a:latin typeface="+mn-lt"/>
              </a:rPr>
              <a:t>SII frecuentemente coexiste con DF</a:t>
            </a:r>
          </a:p>
          <a:p>
            <a:endParaRPr lang="es-ES" sz="1000" dirty="0">
              <a:latin typeface="+mn-lt"/>
            </a:endParaRPr>
          </a:p>
          <a:p>
            <a:r>
              <a:rPr lang="es-ES" sz="1000" dirty="0">
                <a:latin typeface="+mn-lt"/>
              </a:rPr>
              <a:t>DF puede ocurrir a cualquier edad pero su incidencia es mayor en mediana edad</a:t>
            </a:r>
          </a:p>
          <a:p>
            <a:r>
              <a:rPr lang="es-ES" sz="1000" dirty="0">
                <a:latin typeface="+mn-lt"/>
              </a:rPr>
              <a:t>DF es más prevalente en mujeres</a:t>
            </a:r>
          </a:p>
          <a:p>
            <a:r>
              <a:rPr lang="es-ES" sz="1000" dirty="0">
                <a:latin typeface="+mn-lt"/>
              </a:rPr>
              <a:t>Se han detectado FR para desarrollo de DF</a:t>
            </a:r>
          </a:p>
          <a:p>
            <a:r>
              <a:rPr lang="es-ES" sz="1000" dirty="0">
                <a:latin typeface="+mn-lt"/>
              </a:rPr>
              <a:t>-Infección GI aguda</a:t>
            </a:r>
          </a:p>
          <a:p>
            <a:r>
              <a:rPr lang="es-ES" sz="1000" dirty="0">
                <a:latin typeface="+mn-lt"/>
              </a:rPr>
              <a:t>-AINE</a:t>
            </a:r>
          </a:p>
          <a:p>
            <a:r>
              <a:rPr lang="es-ES" sz="1000" dirty="0">
                <a:latin typeface="+mn-lt"/>
              </a:rPr>
              <a:t>-</a:t>
            </a:r>
            <a:r>
              <a:rPr lang="es-ES" sz="1000" dirty="0" err="1">
                <a:latin typeface="+mn-lt"/>
              </a:rPr>
              <a:t>Tto</a:t>
            </a:r>
            <a:r>
              <a:rPr lang="es-ES" sz="1000" dirty="0">
                <a:latin typeface="+mn-lt"/>
              </a:rPr>
              <a:t> ATB</a:t>
            </a:r>
          </a:p>
          <a:p>
            <a:r>
              <a:rPr lang="es-ES" sz="1000" dirty="0">
                <a:latin typeface="+mn-lt"/>
              </a:rPr>
              <a:t>-Ansiedad</a:t>
            </a:r>
          </a:p>
          <a:p>
            <a:r>
              <a:rPr lang="es-ES" sz="1000" dirty="0">
                <a:latin typeface="+mn-lt"/>
              </a:rPr>
              <a:t>-Depresión</a:t>
            </a:r>
          </a:p>
          <a:p>
            <a:r>
              <a:rPr lang="es-ES" sz="1000" dirty="0">
                <a:latin typeface="+mn-lt"/>
              </a:rPr>
              <a:t>-Tabaquismo</a:t>
            </a:r>
          </a:p>
          <a:p>
            <a:endParaRPr lang="es-ES" sz="1000" dirty="0">
              <a:latin typeface="+mn-lt"/>
            </a:endParaRPr>
          </a:p>
          <a:p>
            <a:r>
              <a:rPr lang="es-ES" sz="1000" dirty="0">
                <a:latin typeface="+mn-lt"/>
              </a:rPr>
              <a:t>DF es uno de los mayores costes sanitarios, costes para el paciente y una de las causas mayores de perdida de productividad</a:t>
            </a:r>
          </a:p>
          <a:p>
            <a:r>
              <a:rPr lang="es-ES" sz="1000" dirty="0">
                <a:latin typeface="+mn-lt"/>
              </a:rPr>
              <a:t>DF se asocia a descenso significativo de calidad de vida</a:t>
            </a:r>
          </a:p>
          <a:p>
            <a:r>
              <a:rPr lang="es-ES" sz="1000" dirty="0">
                <a:latin typeface="+mn-lt"/>
              </a:rPr>
              <a:t>DF se asocia con comorbilidades psicosociales como ansiedad y depresión</a:t>
            </a:r>
          </a:p>
          <a:p>
            <a:r>
              <a:rPr lang="es-ES" sz="1000" dirty="0">
                <a:latin typeface="+mn-lt"/>
              </a:rPr>
              <a:t>Perdida de peso puede ser consecuencia de DF</a:t>
            </a:r>
          </a:p>
          <a:p>
            <a:r>
              <a:rPr lang="es-ES" sz="1000" dirty="0">
                <a:latin typeface="+mn-lt"/>
              </a:rPr>
              <a:t>En caso de perdida de peso, se deben descartar desordenes alimentarios</a:t>
            </a:r>
          </a:p>
          <a:p>
            <a:r>
              <a:rPr lang="es-ES" sz="1000" dirty="0" err="1">
                <a:latin typeface="+mn-lt"/>
              </a:rPr>
              <a:t>Facctores</a:t>
            </a:r>
            <a:r>
              <a:rPr lang="es-ES" sz="1000" dirty="0">
                <a:latin typeface="+mn-lt"/>
              </a:rPr>
              <a:t> dietéticos puede generar síntomas en DF</a:t>
            </a:r>
          </a:p>
          <a:p>
            <a:r>
              <a:rPr lang="es-ES" sz="1000" dirty="0">
                <a:latin typeface="+mn-lt"/>
              </a:rPr>
              <a:t>HP es causa de síntomas en un </a:t>
            </a:r>
            <a:r>
              <a:rPr lang="es-ES" sz="1000" dirty="0" err="1">
                <a:latin typeface="+mn-lt"/>
              </a:rPr>
              <a:t>subgru</a:t>
            </a:r>
            <a:endParaRPr lang="es-ES" sz="1000" dirty="0">
              <a:latin typeface="+mn-lt"/>
            </a:endParaRPr>
          </a:p>
          <a:p>
            <a:r>
              <a:rPr lang="es-ES" sz="1000" dirty="0">
                <a:latin typeface="+mn-lt"/>
              </a:rPr>
              <a:t>Toma de AINE es FR para desarrollo de AINE</a:t>
            </a:r>
          </a:p>
          <a:p>
            <a:endParaRPr lang="es-ES" sz="1000" dirty="0">
              <a:latin typeface="+mn-lt"/>
            </a:endParaRPr>
          </a:p>
          <a:p>
            <a:r>
              <a:rPr lang="es-ES" sz="1000" dirty="0">
                <a:latin typeface="+mn-lt"/>
              </a:rPr>
              <a:t> </a:t>
            </a:r>
          </a:p>
        </p:txBody>
      </p:sp>
      <p:sp>
        <p:nvSpPr>
          <p:cNvPr id="4" name="Marcador de número de diapositiva 3"/>
          <p:cNvSpPr>
            <a:spLocks noGrp="1"/>
          </p:cNvSpPr>
          <p:nvPr>
            <p:ph type="sldNum" sz="quarter" idx="5"/>
          </p:nvPr>
        </p:nvSpPr>
        <p:spPr/>
        <p:txBody>
          <a:bodyPr/>
          <a:lstStyle/>
          <a:p>
            <a:fld id="{A6D34493-8709-46EF-AC15-D6BE19392D30}" type="slidenum">
              <a:rPr lang="es-ES" smtClean="0"/>
              <a:t>2</a:t>
            </a:fld>
            <a:endParaRPr lang="es-ES"/>
          </a:p>
        </p:txBody>
      </p:sp>
    </p:spTree>
    <p:extLst>
      <p:ext uri="{BB962C8B-B14F-4D97-AF65-F5344CB8AC3E}">
        <p14:creationId xmlns:p14="http://schemas.microsoft.com/office/powerpoint/2010/main" val="51718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6D34493-8709-46EF-AC15-D6BE19392D30}" type="slidenum">
              <a:rPr lang="es-ES" smtClean="0"/>
              <a:t>8</a:t>
            </a:fld>
            <a:endParaRPr lang="es-ES"/>
          </a:p>
        </p:txBody>
      </p:sp>
    </p:spTree>
    <p:extLst>
      <p:ext uri="{BB962C8B-B14F-4D97-AF65-F5344CB8AC3E}">
        <p14:creationId xmlns:p14="http://schemas.microsoft.com/office/powerpoint/2010/main" val="310083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En ausencia de síntomas o signos de alarma, el </a:t>
            </a:r>
            <a:r>
              <a:rPr lang="es-ES" err="1"/>
              <a:t>dx</a:t>
            </a:r>
            <a:r>
              <a:rPr lang="es-ES"/>
              <a:t> de DF es altamente probable cuando presenta dolor epigástrico o quemazón, saciedad precoz, y/o plenitud postprandial en concordancia con criterios Roma IV y EDA es poco probable que cambie el </a:t>
            </a:r>
            <a:r>
              <a:rPr lang="es-ES" err="1"/>
              <a:t>dx</a:t>
            </a:r>
            <a:r>
              <a:rPr lang="es-ES"/>
              <a:t>, incluso cuando se requiere una EDA normal como parte de los criterios </a:t>
            </a:r>
            <a:r>
              <a:rPr lang="es-ES" err="1"/>
              <a:t>dx</a:t>
            </a:r>
            <a:r>
              <a:rPr lang="es-ES"/>
              <a:t>. </a:t>
            </a:r>
          </a:p>
          <a:p>
            <a:endParaRPr lang="es-ES"/>
          </a:p>
          <a:p>
            <a:r>
              <a:rPr lang="es-ES"/>
              <a:t>En la practica clínica por lo tanto se usan los criterios ROMA IV que requieren la presencia de uno o mas síntomas cardinales durante 8 semanas</a:t>
            </a:r>
          </a:p>
          <a:p>
            <a:r>
              <a:rPr lang="es-ES" err="1"/>
              <a:t>Sintomas</a:t>
            </a:r>
            <a:r>
              <a:rPr lang="es-ES"/>
              <a:t> de RGE pueden coexistir con DF hasta en 1/3 de los </a:t>
            </a:r>
            <a:r>
              <a:rPr lang="es-ES" err="1"/>
              <a:t>ptes</a:t>
            </a:r>
            <a:r>
              <a:rPr lang="es-ES"/>
              <a:t>. La presencia de </a:t>
            </a:r>
            <a:r>
              <a:rPr lang="es-ES" err="1"/>
              <a:t>quemazon</a:t>
            </a:r>
            <a:r>
              <a:rPr lang="es-ES"/>
              <a:t> que se inicia en epigastrio y que luego se irradia a pecho puede ayudar a diferenciarlos. </a:t>
            </a:r>
          </a:p>
          <a:p>
            <a:r>
              <a:rPr lang="es-ES"/>
              <a:t>Hay potenciales desencadenantes etiológicos, incluyendo infección entérica aguda en 10% (norovirus, </a:t>
            </a:r>
            <a:r>
              <a:rPr lang="es-ES" err="1"/>
              <a:t>giardia</a:t>
            </a:r>
            <a:r>
              <a:rPr lang="es-ES"/>
              <a:t>, salmonella,  E </a:t>
            </a:r>
            <a:r>
              <a:rPr lang="es-ES" err="1"/>
              <a:t>coli</a:t>
            </a:r>
            <a:r>
              <a:rPr lang="es-ES"/>
              <a:t>, </a:t>
            </a:r>
            <a:r>
              <a:rPr lang="es-ES" err="1"/>
              <a:t>campylobacter</a:t>
            </a:r>
            <a:r>
              <a:rPr lang="es-ES"/>
              <a:t>)</a:t>
            </a:r>
          </a:p>
        </p:txBody>
      </p:sp>
      <p:sp>
        <p:nvSpPr>
          <p:cNvPr id="4" name="Marcador de número de diapositiva 3"/>
          <p:cNvSpPr>
            <a:spLocks noGrp="1"/>
          </p:cNvSpPr>
          <p:nvPr>
            <p:ph type="sldNum" sz="quarter" idx="5"/>
          </p:nvPr>
        </p:nvSpPr>
        <p:spPr/>
        <p:txBody>
          <a:bodyPr/>
          <a:lstStyle/>
          <a:p>
            <a:fld id="{A6D34493-8709-46EF-AC15-D6BE19392D30}" type="slidenum">
              <a:rPr lang="es-ES" smtClean="0"/>
              <a:t>9</a:t>
            </a:fld>
            <a:endParaRPr lang="es-ES"/>
          </a:p>
        </p:txBody>
      </p:sp>
    </p:spTree>
    <p:extLst>
      <p:ext uri="{BB962C8B-B14F-4D97-AF65-F5344CB8AC3E}">
        <p14:creationId xmlns:p14="http://schemas.microsoft.com/office/powerpoint/2010/main" val="382750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7660A960-3B6E-445A-857D-C843491482DC}" type="datetimeFigureOut">
              <a:rPr lang="es-ES" smtClean="0"/>
              <a:t>11/09/2023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352130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60A960-3B6E-445A-857D-C843491482DC}" type="datetimeFigureOut">
              <a:rPr lang="es-ES" smtClean="0"/>
              <a:t>11/09/2023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239553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60A960-3B6E-445A-857D-C843491482DC}" type="datetimeFigureOut">
              <a:rPr lang="es-ES" smtClean="0"/>
              <a:t>11/09/2023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336043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60A960-3B6E-445A-857D-C843491482DC}" type="datetimeFigureOut">
              <a:rPr lang="es-ES" smtClean="0"/>
              <a:t>11/09/2023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124841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660A960-3B6E-445A-857D-C843491482DC}" type="datetimeFigureOut">
              <a:rPr lang="es-ES" smtClean="0"/>
              <a:t>11/09/2023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327519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660A960-3B6E-445A-857D-C843491482DC}" type="datetimeFigureOut">
              <a:rPr lang="es-ES" smtClean="0"/>
              <a:t>11/09/2023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15980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660A960-3B6E-445A-857D-C843491482DC}" type="datetimeFigureOut">
              <a:rPr lang="es-ES" smtClean="0"/>
              <a:t>11/09/2023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379396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660A960-3B6E-445A-857D-C843491482DC}" type="datetimeFigureOut">
              <a:rPr lang="es-ES" smtClean="0"/>
              <a:t>11/09/2023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33409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660A960-3B6E-445A-857D-C843491482DC}" type="datetimeFigureOut">
              <a:rPr lang="es-ES" smtClean="0"/>
              <a:t>11/09/2023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176524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660A960-3B6E-445A-857D-C843491482DC}" type="datetimeFigureOut">
              <a:rPr lang="es-ES" smtClean="0"/>
              <a:t>11/09/2023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274976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660A960-3B6E-445A-857D-C843491482DC}" type="datetimeFigureOut">
              <a:rPr lang="es-ES" smtClean="0"/>
              <a:t>11/09/2023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D9108C-0D2E-4322-ADBE-0C3170198238}" type="slidenum">
              <a:rPr lang="es-ES" smtClean="0"/>
              <a:t>‹Nº›</a:t>
            </a:fld>
            <a:endParaRPr lang="es-ES"/>
          </a:p>
        </p:txBody>
      </p:sp>
    </p:spTree>
    <p:extLst>
      <p:ext uri="{BB962C8B-B14F-4D97-AF65-F5344CB8AC3E}">
        <p14:creationId xmlns:p14="http://schemas.microsoft.com/office/powerpoint/2010/main" val="28597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0A960-3B6E-445A-857D-C843491482DC}" type="datetimeFigureOut">
              <a:rPr lang="es-ES" smtClean="0"/>
              <a:t>11/09/2023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9108C-0D2E-4322-ADBE-0C3170198238}" type="slidenum">
              <a:rPr lang="es-ES" smtClean="0"/>
              <a:t>‹Nº›</a:t>
            </a:fld>
            <a:endParaRPr lang="es-ES"/>
          </a:p>
        </p:txBody>
      </p:sp>
    </p:spTree>
    <p:extLst>
      <p:ext uri="{BB962C8B-B14F-4D97-AF65-F5344CB8AC3E}">
        <p14:creationId xmlns:p14="http://schemas.microsoft.com/office/powerpoint/2010/main" val="327135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C5629-4957-2849-889C-847182E930C9}"/>
              </a:ext>
            </a:extLst>
          </p:cNvPr>
          <p:cNvSpPr>
            <a:spLocks noGrp="1"/>
          </p:cNvSpPr>
          <p:nvPr>
            <p:ph type="title"/>
          </p:nvPr>
        </p:nvSpPr>
        <p:spPr>
          <a:xfrm>
            <a:off x="838199" y="1952187"/>
            <a:ext cx="10608325" cy="2630830"/>
          </a:xfrm>
        </p:spPr>
        <p:txBody>
          <a:bodyPr>
            <a:normAutofit/>
          </a:bodyPr>
          <a:lstStyle/>
          <a:p>
            <a:pPr algn="ctr"/>
            <a:r>
              <a:rPr lang="es-ES" b="1" dirty="0" smtClean="0"/>
              <a:t>NO HACER ENDOSCOPIA EN LA DISPEPSIA EN MENORES DE 50 AÑOS SIN DATOS DE ALARMA</a:t>
            </a:r>
            <a:endParaRPr lang="es-ES" b="1" dirty="0"/>
          </a:p>
        </p:txBody>
      </p:sp>
      <p:pic>
        <p:nvPicPr>
          <p:cNvPr id="3" name="5 Marcador de contenido" descr="Logo.png">
            <a:extLst>
              <a:ext uri="{FF2B5EF4-FFF2-40B4-BE49-F238E27FC236}">
                <a16:creationId xmlns:a16="http://schemas.microsoft.com/office/drawing/2014/main" id="{DCC8D93B-498F-AD4D-9BA3-321B5C938AF6}"/>
              </a:ext>
            </a:extLst>
          </p:cNvPr>
          <p:cNvPicPr>
            <a:picLocks noChangeAspect="1"/>
          </p:cNvPicPr>
          <p:nvPr/>
        </p:nvPicPr>
        <p:blipFill>
          <a:blip r:embed="rId2" cstate="print"/>
          <a:stretch>
            <a:fillRect/>
          </a:stretch>
        </p:blipFill>
        <p:spPr>
          <a:xfrm>
            <a:off x="97281" y="71413"/>
            <a:ext cx="1209592" cy="1194377"/>
          </a:xfrm>
          <a:prstGeom prst="rect">
            <a:avLst/>
          </a:prstGeom>
        </p:spPr>
      </p:pic>
      <p:pic>
        <p:nvPicPr>
          <p:cNvPr id="4" name="8 Imagen">
            <a:extLst>
              <a:ext uri="{FF2B5EF4-FFF2-40B4-BE49-F238E27FC236}">
                <a16:creationId xmlns:a16="http://schemas.microsoft.com/office/drawing/2014/main" id="{06C287DF-72DC-DB49-8878-E7D078D711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4151" y="239974"/>
            <a:ext cx="1214446"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ángulo 4"/>
          <p:cNvSpPr/>
          <p:nvPr/>
        </p:nvSpPr>
        <p:spPr>
          <a:xfrm>
            <a:off x="5624623" y="5018567"/>
            <a:ext cx="5901070" cy="95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Dra. Beatriz Merino Rodríguez</a:t>
            </a:r>
          </a:p>
          <a:p>
            <a:pPr algn="ctr"/>
            <a:r>
              <a:rPr lang="es-ES" dirty="0" smtClean="0">
                <a:solidFill>
                  <a:schemeClr val="tx1"/>
                </a:solidFill>
              </a:rPr>
              <a:t>Sección de Endoscopia Digestiva</a:t>
            </a:r>
          </a:p>
          <a:p>
            <a:pPr algn="ctr"/>
            <a:r>
              <a:rPr lang="es-ES" dirty="0" smtClean="0">
                <a:solidFill>
                  <a:schemeClr val="tx1"/>
                </a:solidFill>
              </a:rPr>
              <a:t>Hospital General Universitario Gregorio Marañón</a:t>
            </a:r>
            <a:endParaRPr lang="es-ES" dirty="0">
              <a:solidFill>
                <a:schemeClr val="tx1"/>
              </a:solidFill>
            </a:endParaRPr>
          </a:p>
        </p:txBody>
      </p:sp>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297" y="224767"/>
            <a:ext cx="4860000" cy="1224000"/>
          </a:xfrm>
          <a:prstGeom prst="rect">
            <a:avLst/>
          </a:prstGeom>
          <a:noFill/>
          <a:ln>
            <a:noFill/>
          </a:ln>
        </p:spPr>
      </p:pic>
    </p:spTree>
    <p:extLst>
      <p:ext uri="{BB962C8B-B14F-4D97-AF65-F5344CB8AC3E}">
        <p14:creationId xmlns:p14="http://schemas.microsoft.com/office/powerpoint/2010/main" val="81026740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2301" y="668601"/>
            <a:ext cx="8198803" cy="5525714"/>
          </a:xfrm>
          <a:prstGeom prst="rect">
            <a:avLst/>
          </a:prstGeom>
          <a:ln w="15875">
            <a:solidFill>
              <a:schemeClr val="accent1"/>
            </a:solidFill>
          </a:ln>
        </p:spPr>
      </p:pic>
      <p:sp>
        <p:nvSpPr>
          <p:cNvPr id="3" name="Rectángulo redondeado 2"/>
          <p:cNvSpPr/>
          <p:nvPr/>
        </p:nvSpPr>
        <p:spPr>
          <a:xfrm>
            <a:off x="9745207" y="2013281"/>
            <a:ext cx="2177333" cy="2376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Elaboración y difusión de ficha de “no hacer” vía hospitalaria a través de la comisión MAPAC</a:t>
            </a:r>
            <a:endParaRPr lang="es-ES" dirty="0"/>
          </a:p>
        </p:txBody>
      </p:sp>
      <p:pic>
        <p:nvPicPr>
          <p:cNvPr id="4" name="5 Marcador de contenido" descr="Logo.png">
            <a:extLst>
              <a:ext uri="{FF2B5EF4-FFF2-40B4-BE49-F238E27FC236}">
                <a16:creationId xmlns:a16="http://schemas.microsoft.com/office/drawing/2014/main" id="{234204B6-7DF1-16A2-D6C2-7C4166E8C8B9}"/>
              </a:ext>
            </a:extLst>
          </p:cNvPr>
          <p:cNvPicPr>
            <a:picLocks noChangeAspect="1"/>
          </p:cNvPicPr>
          <p:nvPr/>
        </p:nvPicPr>
        <p:blipFill>
          <a:blip r:embed="rId3" cstate="print"/>
          <a:stretch>
            <a:fillRect/>
          </a:stretch>
        </p:blipFill>
        <p:spPr>
          <a:xfrm>
            <a:off x="97281" y="71413"/>
            <a:ext cx="1209592" cy="1194377"/>
          </a:xfrm>
          <a:prstGeom prst="rect">
            <a:avLst/>
          </a:prstGeom>
        </p:spPr>
      </p:pic>
      <p:pic>
        <p:nvPicPr>
          <p:cNvPr id="5" name="8 Imagen">
            <a:extLst>
              <a:ext uri="{FF2B5EF4-FFF2-40B4-BE49-F238E27FC236}">
                <a16:creationId xmlns:a16="http://schemas.microsoft.com/office/drawing/2014/main" id="{2476D7B9-66DB-5B6F-B50F-5A88545162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4151" y="239974"/>
            <a:ext cx="1214446"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44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1975" y="392863"/>
            <a:ext cx="4773992" cy="857255"/>
          </a:xfrm>
        </p:spPr>
        <p:txBody>
          <a:bodyPr>
            <a:normAutofit fontScale="90000"/>
          </a:bodyPr>
          <a:lstStyle/>
          <a:p>
            <a:pPr algn="ctr"/>
            <a:r>
              <a:rPr lang="es-ES" dirty="0" smtClean="0"/>
              <a:t>DISPEPSIA-DEFINICIÓN</a:t>
            </a:r>
            <a:endParaRPr lang="es-ES" dirty="0"/>
          </a:p>
        </p:txBody>
      </p:sp>
      <p:sp>
        <p:nvSpPr>
          <p:cNvPr id="3" name="Marcador de contenido 2"/>
          <p:cNvSpPr>
            <a:spLocks noGrp="1"/>
          </p:cNvSpPr>
          <p:nvPr>
            <p:ph idx="1"/>
          </p:nvPr>
        </p:nvSpPr>
        <p:spPr>
          <a:xfrm>
            <a:off x="838200" y="1690688"/>
            <a:ext cx="10515600" cy="1656348"/>
          </a:xfrm>
        </p:spPr>
        <p:txBody>
          <a:bodyPr>
            <a:normAutofit fontScale="70000" lnSpcReduction="20000"/>
          </a:bodyPr>
          <a:lstStyle/>
          <a:p>
            <a:pPr marL="0" indent="0" algn="just">
              <a:lnSpc>
                <a:spcPct val="120000"/>
              </a:lnSpc>
              <a:buNone/>
            </a:pPr>
            <a:r>
              <a:rPr lang="es-ES" b="1" dirty="0"/>
              <a:t>Presencia en </a:t>
            </a:r>
            <a:r>
              <a:rPr lang="es-ES" b="1" dirty="0" err="1"/>
              <a:t>hemiabdomen</a:t>
            </a:r>
            <a:r>
              <a:rPr lang="es-ES" b="1" dirty="0"/>
              <a:t> superior o retroesternal de dolor o molestias, ardor, náuseas, vómitos o cualquier otro síntoma que se considere originado en el tracto gastrointestinal superior</a:t>
            </a:r>
          </a:p>
          <a:p>
            <a:pPr marL="0" indent="0" algn="just">
              <a:lnSpc>
                <a:spcPct val="120000"/>
              </a:lnSpc>
              <a:buNone/>
            </a:pPr>
            <a:r>
              <a:rPr lang="es-ES" dirty="0"/>
              <a:t>Intermitentes/continuos </a:t>
            </a:r>
          </a:p>
          <a:p>
            <a:pPr marL="0" indent="0" algn="just">
              <a:lnSpc>
                <a:spcPct val="120000"/>
              </a:lnSpc>
              <a:buNone/>
            </a:pPr>
            <a:r>
              <a:rPr lang="es-ES" dirty="0"/>
              <a:t>Suelen relacionarse con la ingesta</a:t>
            </a:r>
          </a:p>
          <a:p>
            <a:pPr marL="0" indent="0" algn="just">
              <a:lnSpc>
                <a:spcPct val="120000"/>
              </a:lnSpc>
              <a:buNone/>
            </a:pPr>
            <a:endParaRPr lang="es-ES" dirty="0"/>
          </a:p>
        </p:txBody>
      </p:sp>
      <p:pic>
        <p:nvPicPr>
          <p:cNvPr id="4" name="5 Marcador de contenido" descr="Logo.png">
            <a:extLst>
              <a:ext uri="{FF2B5EF4-FFF2-40B4-BE49-F238E27FC236}">
                <a16:creationId xmlns:a16="http://schemas.microsoft.com/office/drawing/2014/main" id="{DCC8D93B-498F-AD4D-9BA3-321B5C938AF6}"/>
              </a:ext>
            </a:extLst>
          </p:cNvPr>
          <p:cNvPicPr>
            <a:picLocks noChangeAspect="1"/>
          </p:cNvPicPr>
          <p:nvPr/>
        </p:nvPicPr>
        <p:blipFill>
          <a:blip r:embed="rId3" cstate="print"/>
          <a:stretch>
            <a:fillRect/>
          </a:stretch>
        </p:blipFill>
        <p:spPr>
          <a:xfrm>
            <a:off x="97281" y="71413"/>
            <a:ext cx="1209592" cy="1194377"/>
          </a:xfrm>
          <a:prstGeom prst="rect">
            <a:avLst/>
          </a:prstGeom>
        </p:spPr>
      </p:pic>
      <p:pic>
        <p:nvPicPr>
          <p:cNvPr id="5" name="8 Imagen">
            <a:extLst>
              <a:ext uri="{FF2B5EF4-FFF2-40B4-BE49-F238E27FC236}">
                <a16:creationId xmlns:a16="http://schemas.microsoft.com/office/drawing/2014/main" id="{06C287DF-72DC-DB49-8878-E7D078D7115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4151" y="239974"/>
            <a:ext cx="1214446"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C33E036-37B7-BBC0-21BB-6366BA892D00}"/>
              </a:ext>
            </a:extLst>
          </p:cNvPr>
          <p:cNvPicPr>
            <a:picLocks noChangeAspect="1"/>
          </p:cNvPicPr>
          <p:nvPr/>
        </p:nvPicPr>
        <p:blipFill>
          <a:blip r:embed="rId5"/>
          <a:stretch>
            <a:fillRect/>
          </a:stretch>
        </p:blipFill>
        <p:spPr>
          <a:xfrm>
            <a:off x="3635810" y="3617159"/>
            <a:ext cx="2809875" cy="2419350"/>
          </a:xfrm>
          <a:prstGeom prst="rect">
            <a:avLst/>
          </a:prstGeom>
        </p:spPr>
      </p:pic>
      <p:sp>
        <p:nvSpPr>
          <p:cNvPr id="8" name="Elipse 7">
            <a:extLst>
              <a:ext uri="{FF2B5EF4-FFF2-40B4-BE49-F238E27FC236}">
                <a16:creationId xmlns:a16="http://schemas.microsoft.com/office/drawing/2014/main" id="{4B305E53-00E4-D55D-2871-5AD0836F995F}"/>
              </a:ext>
            </a:extLst>
          </p:cNvPr>
          <p:cNvSpPr/>
          <p:nvPr/>
        </p:nvSpPr>
        <p:spPr>
          <a:xfrm>
            <a:off x="1233206" y="3617159"/>
            <a:ext cx="2069432" cy="981075"/>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Saciedad precoz</a:t>
            </a:r>
          </a:p>
        </p:txBody>
      </p:sp>
      <p:sp>
        <p:nvSpPr>
          <p:cNvPr id="9" name="Elipse 8">
            <a:extLst>
              <a:ext uri="{FF2B5EF4-FFF2-40B4-BE49-F238E27FC236}">
                <a16:creationId xmlns:a16="http://schemas.microsoft.com/office/drawing/2014/main" id="{460B0167-5F7F-9527-58FC-E3155E42DD33}"/>
              </a:ext>
            </a:extLst>
          </p:cNvPr>
          <p:cNvSpPr/>
          <p:nvPr/>
        </p:nvSpPr>
        <p:spPr>
          <a:xfrm>
            <a:off x="1146721" y="4874373"/>
            <a:ext cx="2430379" cy="981075"/>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Plenitud posprandial</a:t>
            </a:r>
          </a:p>
        </p:txBody>
      </p:sp>
      <p:sp>
        <p:nvSpPr>
          <p:cNvPr id="10" name="Elipse 9">
            <a:extLst>
              <a:ext uri="{FF2B5EF4-FFF2-40B4-BE49-F238E27FC236}">
                <a16:creationId xmlns:a16="http://schemas.microsoft.com/office/drawing/2014/main" id="{D8A2CA8F-DAD1-BD73-5922-C678B99C82F7}"/>
              </a:ext>
            </a:extLst>
          </p:cNvPr>
          <p:cNvSpPr/>
          <p:nvPr/>
        </p:nvSpPr>
        <p:spPr>
          <a:xfrm>
            <a:off x="6504395" y="3574425"/>
            <a:ext cx="3091598" cy="1299948"/>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Dolor epigástrico no irradiado</a:t>
            </a:r>
          </a:p>
        </p:txBody>
      </p:sp>
      <p:sp>
        <p:nvSpPr>
          <p:cNvPr id="11" name="Elipse 10">
            <a:extLst>
              <a:ext uri="{FF2B5EF4-FFF2-40B4-BE49-F238E27FC236}">
                <a16:creationId xmlns:a16="http://schemas.microsoft.com/office/drawing/2014/main" id="{4390C049-6D19-F780-8A52-B47326870AB2}"/>
              </a:ext>
            </a:extLst>
          </p:cNvPr>
          <p:cNvSpPr/>
          <p:nvPr/>
        </p:nvSpPr>
        <p:spPr>
          <a:xfrm>
            <a:off x="6504395" y="5109666"/>
            <a:ext cx="2809874" cy="981075"/>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Quemazón epigástrico</a:t>
            </a:r>
          </a:p>
        </p:txBody>
      </p:sp>
      <p:sp>
        <p:nvSpPr>
          <p:cNvPr id="12" name="Rectángulo 11">
            <a:extLst>
              <a:ext uri="{FF2B5EF4-FFF2-40B4-BE49-F238E27FC236}">
                <a16:creationId xmlns:a16="http://schemas.microsoft.com/office/drawing/2014/main" id="{C78FAFAB-FACE-637A-B696-C36EEF620DD3}"/>
              </a:ext>
            </a:extLst>
          </p:cNvPr>
          <p:cNvSpPr/>
          <p:nvPr/>
        </p:nvSpPr>
        <p:spPr>
          <a:xfrm>
            <a:off x="9766956" y="4021329"/>
            <a:ext cx="2231641" cy="1706088"/>
          </a:xfrm>
          <a:prstGeom prst="rect">
            <a:avLst/>
          </a:prstGeom>
          <a:solidFill>
            <a:schemeClr val="accent4">
              <a:lumMod val="20000"/>
              <a:lumOff val="80000"/>
            </a:schemeClr>
          </a:solidFill>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dirty="0">
                <a:solidFill>
                  <a:schemeClr val="tx1"/>
                </a:solidFill>
              </a:rPr>
              <a:t>Nauseas </a:t>
            </a:r>
          </a:p>
          <a:p>
            <a:pPr algn="ctr"/>
            <a:r>
              <a:rPr lang="es-ES" sz="2000" dirty="0">
                <a:solidFill>
                  <a:schemeClr val="tx1"/>
                </a:solidFill>
              </a:rPr>
              <a:t>Eructos</a:t>
            </a:r>
          </a:p>
          <a:p>
            <a:pPr algn="ctr"/>
            <a:r>
              <a:rPr lang="es-ES" sz="2000" dirty="0">
                <a:solidFill>
                  <a:schemeClr val="tx1"/>
                </a:solidFill>
              </a:rPr>
              <a:t>Distensión abdomen superior</a:t>
            </a:r>
          </a:p>
        </p:txBody>
      </p:sp>
    </p:spTree>
    <p:extLst>
      <p:ext uri="{BB962C8B-B14F-4D97-AF65-F5344CB8AC3E}">
        <p14:creationId xmlns:p14="http://schemas.microsoft.com/office/powerpoint/2010/main" val="39493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3422" y="168332"/>
            <a:ext cx="10515600" cy="1325563"/>
          </a:xfrm>
        </p:spPr>
        <p:txBody>
          <a:bodyPr/>
          <a:lstStyle/>
          <a:p>
            <a:r>
              <a:rPr lang="es-ES" dirty="0" smtClean="0"/>
              <a:t>Adecuación de indicaciones- ASGE</a:t>
            </a:r>
            <a:endParaRPr lang="es-ES" dirty="0"/>
          </a:p>
        </p:txBody>
      </p:sp>
      <p:sp>
        <p:nvSpPr>
          <p:cNvPr id="3" name="Marcador de contenido 2"/>
          <p:cNvSpPr>
            <a:spLocks noGrp="1"/>
          </p:cNvSpPr>
          <p:nvPr>
            <p:ph idx="1"/>
          </p:nvPr>
        </p:nvSpPr>
        <p:spPr>
          <a:xfrm>
            <a:off x="173709" y="3308276"/>
            <a:ext cx="5045562" cy="3003098"/>
          </a:xfrm>
        </p:spPr>
        <p:txBody>
          <a:bodyPr>
            <a:normAutofit fontScale="40000" lnSpcReduction="20000"/>
          </a:bodyPr>
          <a:lstStyle/>
          <a:p>
            <a:pPr marL="0">
              <a:lnSpc>
                <a:spcPct val="127000"/>
              </a:lnSpc>
              <a:spcAft>
                <a:spcPts val="800"/>
              </a:spcAft>
            </a:pPr>
            <a:r>
              <a:rPr lang="es-ES" sz="3500" dirty="0" smtClean="0">
                <a:latin typeface="Calibri" panose="020F0502020204030204" pitchFamily="34" charset="0"/>
                <a:ea typeface="Calibri" panose="020F0502020204030204" pitchFamily="34" charset="0"/>
                <a:cs typeface="Calibri" panose="020F0502020204030204" pitchFamily="34" charset="0"/>
              </a:rPr>
              <a:t>Análisis anual de la adecuación de las solicitudes de endoscopia digestiva. </a:t>
            </a:r>
          </a:p>
          <a:p>
            <a:pPr marL="0">
              <a:lnSpc>
                <a:spcPct val="127000"/>
              </a:lnSpc>
              <a:spcAft>
                <a:spcPts val="800"/>
              </a:spcAft>
            </a:pPr>
            <a:r>
              <a:rPr lang="es-ES" sz="3500" dirty="0" smtClean="0">
                <a:latin typeface="Calibri" panose="020F0502020204030204" pitchFamily="34" charset="0"/>
                <a:ea typeface="Calibri" panose="020F0502020204030204" pitchFamily="34" charset="0"/>
                <a:cs typeface="Calibri" panose="020F0502020204030204" pitchFamily="34" charset="0"/>
              </a:rPr>
              <a:t>El porcentaje de exploraciones inapropiadas desde ser inferior al 20%</a:t>
            </a:r>
            <a:endParaRPr lang="es-ES" sz="3500" dirty="0">
              <a:latin typeface="Calibri" panose="020F0502020204030204" pitchFamily="34" charset="0"/>
              <a:ea typeface="Calibri" panose="020F0502020204030204" pitchFamily="34" charset="0"/>
              <a:cs typeface="Calibri" panose="020F0502020204030204" pitchFamily="34" charset="0"/>
            </a:endParaRPr>
          </a:p>
          <a:p>
            <a:pPr marL="0">
              <a:lnSpc>
                <a:spcPct val="127000"/>
              </a:lnSpc>
              <a:spcAft>
                <a:spcPts val="800"/>
              </a:spcAft>
            </a:pPr>
            <a:r>
              <a:rPr lang="es-ES" sz="3500" dirty="0">
                <a:latin typeface="Calibri" panose="020F0502020204030204" pitchFamily="34" charset="0"/>
                <a:ea typeface="Calibri" panose="020F0502020204030204" pitchFamily="34" charset="0"/>
                <a:cs typeface="Calibri" panose="020F0502020204030204" pitchFamily="34" charset="0"/>
              </a:rPr>
              <a:t>Para valorar este aspecto, se analizó la adecuación de la indicación de  las gastroscopias (n= 1</a:t>
            </a:r>
            <a:r>
              <a:rPr lang="es-ES" sz="3500" dirty="0" smtClean="0">
                <a:latin typeface="Calibri" panose="020F0502020204030204" pitchFamily="34" charset="0"/>
                <a:ea typeface="Calibri" panose="020F0502020204030204" pitchFamily="34" charset="0"/>
                <a:cs typeface="Calibri" panose="020F0502020204030204" pitchFamily="34" charset="0"/>
              </a:rPr>
              <a:t>73</a:t>
            </a:r>
            <a:r>
              <a:rPr lang="es-ES" sz="3500" dirty="0">
                <a:latin typeface="Calibri" panose="020F0502020204030204" pitchFamily="34" charset="0"/>
                <a:ea typeface="Calibri" panose="020F0502020204030204" pitchFamily="34" charset="0"/>
                <a:cs typeface="Calibri" panose="020F0502020204030204" pitchFamily="34" charset="0"/>
              </a:rPr>
              <a:t>) y colonoscopias (n=229) realizadas en la Sección de Endoscopia del 3 al 1</a:t>
            </a:r>
            <a:r>
              <a:rPr lang="es-ES" sz="3500" dirty="0" smtClean="0">
                <a:latin typeface="Calibri" panose="020F0502020204030204" pitchFamily="34" charset="0"/>
                <a:ea typeface="Calibri" panose="020F0502020204030204" pitchFamily="34" charset="0"/>
                <a:cs typeface="Calibri" panose="020F0502020204030204" pitchFamily="34" charset="0"/>
              </a:rPr>
              <a:t>4 </a:t>
            </a:r>
            <a:r>
              <a:rPr lang="es-ES" sz="3500" dirty="0">
                <a:latin typeface="Calibri" panose="020F0502020204030204" pitchFamily="34" charset="0"/>
                <a:ea typeface="Calibri" panose="020F0502020204030204" pitchFamily="34" charset="0"/>
                <a:cs typeface="Calibri" panose="020F0502020204030204" pitchFamily="34" charset="0"/>
              </a:rPr>
              <a:t>de junio </a:t>
            </a:r>
            <a:r>
              <a:rPr lang="es-ES" sz="3500" dirty="0" smtClean="0">
                <a:latin typeface="Calibri" panose="020F0502020204030204" pitchFamily="34" charset="0"/>
                <a:ea typeface="Calibri" panose="020F0502020204030204" pitchFamily="34" charset="0"/>
                <a:cs typeface="Calibri" panose="020F0502020204030204" pitchFamily="34" charset="0"/>
              </a:rPr>
              <a:t>2022 tanto </a:t>
            </a:r>
            <a:r>
              <a:rPr lang="es-ES" sz="3500" dirty="0">
                <a:latin typeface="Calibri" panose="020F0502020204030204" pitchFamily="34" charset="0"/>
                <a:ea typeface="Calibri" panose="020F0502020204030204" pitchFamily="34" charset="0"/>
                <a:cs typeface="Calibri" panose="020F0502020204030204" pitchFamily="34" charset="0"/>
              </a:rPr>
              <a:t>en turno de mañana como de tarde (excluyendo el programa PREVECOLON), ajustada por servicios solicitantes. </a:t>
            </a:r>
          </a:p>
          <a:p>
            <a:endParaRPr lang="es-ES" dirty="0"/>
          </a:p>
        </p:txBody>
      </p:sp>
      <p:sp>
        <p:nvSpPr>
          <p:cNvPr id="7" name="Rectángulo 6"/>
          <p:cNvSpPr/>
          <p:nvPr/>
        </p:nvSpPr>
        <p:spPr>
          <a:xfrm>
            <a:off x="5747133" y="5932042"/>
            <a:ext cx="6096000" cy="388696"/>
          </a:xfrm>
          <a:prstGeom prst="rect">
            <a:avLst/>
          </a:prstGeom>
        </p:spPr>
        <p:txBody>
          <a:bodyPr>
            <a:spAutoFit/>
          </a:bodyPr>
          <a:lstStyle/>
          <a:p>
            <a:pPr>
              <a:lnSpc>
                <a:spcPct val="107000"/>
              </a:lnSpc>
              <a:spcAft>
                <a:spcPts val="800"/>
              </a:spcAft>
            </a:pPr>
            <a:r>
              <a:rPr lang="es-ES" u="sng" dirty="0">
                <a:latin typeface="Calibri" panose="020F0502020204030204" pitchFamily="34" charset="0"/>
                <a:ea typeface="Calibri" panose="020F0502020204030204" pitchFamily="34" charset="0"/>
                <a:cs typeface="Calibri" panose="020F0502020204030204" pitchFamily="34" charset="0"/>
              </a:rPr>
              <a:t>Principal causa de inadecuación:</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smtClean="0">
                <a:latin typeface="Calibri" panose="020F0502020204030204" pitchFamily="34" charset="0"/>
                <a:ea typeface="Calibri" panose="020F0502020204030204" pitchFamily="34" charset="0"/>
                <a:cs typeface="Calibri" panose="020F0502020204030204" pitchFamily="34" charset="0"/>
              </a:rPr>
              <a:t>Dispepsia  </a:t>
            </a:r>
            <a:r>
              <a:rPr lang="es-ES" dirty="0" smtClean="0">
                <a:latin typeface="Calibri" panose="020F0502020204030204" pitchFamily="34" charset="0"/>
                <a:ea typeface="Calibri" panose="020F0502020204030204" pitchFamily="34" charset="0"/>
                <a:cs typeface="Calibri" panose="020F0502020204030204" pitchFamily="34" charset="0"/>
              </a:rPr>
              <a:t>sin datos de riesgo</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816295789"/>
              </p:ext>
            </p:extLst>
          </p:nvPr>
        </p:nvGraphicFramePr>
        <p:xfrm>
          <a:off x="5435029" y="3359648"/>
          <a:ext cx="6331522" cy="2443558"/>
        </p:xfrm>
        <a:graphic>
          <a:graphicData uri="http://schemas.openxmlformats.org/drawingml/2006/table">
            <a:tbl>
              <a:tblPr firstRow="1" bandRow="1">
                <a:tableStyleId>{5C22544A-7EE6-4342-B048-85BDC9FD1C3A}</a:tableStyleId>
              </a:tblPr>
              <a:tblGrid>
                <a:gridCol w="1350110">
                  <a:extLst>
                    <a:ext uri="{9D8B030D-6E8A-4147-A177-3AD203B41FA5}">
                      <a16:colId xmlns:a16="http://schemas.microsoft.com/office/drawing/2014/main" val="2343998310"/>
                    </a:ext>
                  </a:extLst>
                </a:gridCol>
                <a:gridCol w="747212">
                  <a:extLst>
                    <a:ext uri="{9D8B030D-6E8A-4147-A177-3AD203B41FA5}">
                      <a16:colId xmlns:a16="http://schemas.microsoft.com/office/drawing/2014/main" val="1984611503"/>
                    </a:ext>
                  </a:extLst>
                </a:gridCol>
                <a:gridCol w="498141">
                  <a:extLst>
                    <a:ext uri="{9D8B030D-6E8A-4147-A177-3AD203B41FA5}">
                      <a16:colId xmlns:a16="http://schemas.microsoft.com/office/drawing/2014/main" val="2207388566"/>
                    </a:ext>
                  </a:extLst>
                </a:gridCol>
                <a:gridCol w="747212">
                  <a:extLst>
                    <a:ext uri="{9D8B030D-6E8A-4147-A177-3AD203B41FA5}">
                      <a16:colId xmlns:a16="http://schemas.microsoft.com/office/drawing/2014/main" val="1405694917"/>
                    </a:ext>
                  </a:extLst>
                </a:gridCol>
                <a:gridCol w="498141">
                  <a:extLst>
                    <a:ext uri="{9D8B030D-6E8A-4147-A177-3AD203B41FA5}">
                      <a16:colId xmlns:a16="http://schemas.microsoft.com/office/drawing/2014/main" val="3014349974"/>
                    </a:ext>
                  </a:extLst>
                </a:gridCol>
                <a:gridCol w="747212">
                  <a:extLst>
                    <a:ext uri="{9D8B030D-6E8A-4147-A177-3AD203B41FA5}">
                      <a16:colId xmlns:a16="http://schemas.microsoft.com/office/drawing/2014/main" val="3548652738"/>
                    </a:ext>
                  </a:extLst>
                </a:gridCol>
                <a:gridCol w="498141">
                  <a:extLst>
                    <a:ext uri="{9D8B030D-6E8A-4147-A177-3AD203B41FA5}">
                      <a16:colId xmlns:a16="http://schemas.microsoft.com/office/drawing/2014/main" val="962092304"/>
                    </a:ext>
                  </a:extLst>
                </a:gridCol>
                <a:gridCol w="747212">
                  <a:extLst>
                    <a:ext uri="{9D8B030D-6E8A-4147-A177-3AD203B41FA5}">
                      <a16:colId xmlns:a16="http://schemas.microsoft.com/office/drawing/2014/main" val="905091211"/>
                    </a:ext>
                  </a:extLst>
                </a:gridCol>
                <a:gridCol w="498141">
                  <a:extLst>
                    <a:ext uri="{9D8B030D-6E8A-4147-A177-3AD203B41FA5}">
                      <a16:colId xmlns:a16="http://schemas.microsoft.com/office/drawing/2014/main" val="3266341580"/>
                    </a:ext>
                  </a:extLst>
                </a:gridCol>
              </a:tblGrid>
              <a:tr h="394386">
                <a:tc>
                  <a:txBody>
                    <a:bodyPr/>
                    <a:lstStyle/>
                    <a:p>
                      <a:pPr>
                        <a:lnSpc>
                          <a:spcPct val="107000"/>
                        </a:lnSpc>
                        <a:spcBef>
                          <a:spcPts val="600"/>
                        </a:spcBef>
                        <a:spcAft>
                          <a:spcPts val="600"/>
                        </a:spcAft>
                      </a:pPr>
                      <a:r>
                        <a:rPr lang="es-ES" sz="1200" dirty="0">
                          <a:effectLst/>
                          <a:latin typeface="+mn-lt"/>
                        </a:rPr>
                        <a:t>Servicio solicitante</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gridSpan="2">
                  <a:txBody>
                    <a:bodyPr/>
                    <a:lstStyle/>
                    <a:p>
                      <a:pPr algn="ctr">
                        <a:lnSpc>
                          <a:spcPct val="107000"/>
                        </a:lnSpc>
                        <a:spcBef>
                          <a:spcPts val="600"/>
                        </a:spcBef>
                        <a:spcAft>
                          <a:spcPts val="600"/>
                        </a:spcAft>
                      </a:pPr>
                      <a:r>
                        <a:rPr lang="es-ES" sz="1200" dirty="0">
                          <a:effectLst/>
                          <a:latin typeface="+mn-lt"/>
                        </a:rPr>
                        <a:t>Apropiada</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s-ES"/>
                    </a:p>
                  </a:txBody>
                  <a:tcPr/>
                </a:tc>
                <a:tc gridSpan="2">
                  <a:txBody>
                    <a:bodyPr/>
                    <a:lstStyle/>
                    <a:p>
                      <a:pPr algn="ctr">
                        <a:lnSpc>
                          <a:spcPct val="107000"/>
                        </a:lnSpc>
                        <a:spcBef>
                          <a:spcPts val="600"/>
                        </a:spcBef>
                        <a:spcAft>
                          <a:spcPts val="600"/>
                        </a:spcAft>
                      </a:pPr>
                      <a:r>
                        <a:rPr lang="es-ES" sz="1200" dirty="0">
                          <a:effectLst/>
                          <a:latin typeface="+mn-lt"/>
                        </a:rPr>
                        <a:t>Inapropiada</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s-ES"/>
                    </a:p>
                  </a:txBody>
                  <a:tcPr/>
                </a:tc>
                <a:tc gridSpan="2">
                  <a:txBody>
                    <a:bodyPr/>
                    <a:lstStyle/>
                    <a:p>
                      <a:pPr algn="ctr">
                        <a:lnSpc>
                          <a:spcPct val="107000"/>
                        </a:lnSpc>
                        <a:spcBef>
                          <a:spcPts val="600"/>
                        </a:spcBef>
                        <a:spcAft>
                          <a:spcPts val="600"/>
                        </a:spcAft>
                      </a:pPr>
                      <a:r>
                        <a:rPr lang="es-ES" sz="1200" dirty="0">
                          <a:effectLst/>
                          <a:latin typeface="+mn-lt"/>
                        </a:rPr>
                        <a:t>Incierta</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s-ES"/>
                    </a:p>
                  </a:txBody>
                  <a:tcPr/>
                </a:tc>
                <a:tc gridSpan="2">
                  <a:txBody>
                    <a:bodyPr/>
                    <a:lstStyle/>
                    <a:p>
                      <a:pPr algn="ctr">
                        <a:lnSpc>
                          <a:spcPct val="107000"/>
                        </a:lnSpc>
                        <a:spcBef>
                          <a:spcPts val="600"/>
                        </a:spcBef>
                        <a:spcAft>
                          <a:spcPts val="600"/>
                        </a:spcAft>
                      </a:pPr>
                      <a:r>
                        <a:rPr lang="es-ES" sz="1200">
                          <a:effectLst/>
                          <a:latin typeface="+mn-lt"/>
                        </a:rPr>
                        <a:t>TOTAL</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s-ES"/>
                    </a:p>
                  </a:txBody>
                  <a:tcPr/>
                </a:tc>
                <a:extLst>
                  <a:ext uri="{0D108BD9-81ED-4DB2-BD59-A6C34878D82A}">
                    <a16:rowId xmlns:a16="http://schemas.microsoft.com/office/drawing/2014/main" val="2215905531"/>
                  </a:ext>
                </a:extLst>
              </a:tr>
              <a:tr h="356099">
                <a:tc>
                  <a:txBody>
                    <a:bodyPr/>
                    <a:lstStyle/>
                    <a:p>
                      <a:pPr>
                        <a:lnSpc>
                          <a:spcPct val="107000"/>
                        </a:lnSpc>
                        <a:spcBef>
                          <a:spcPts val="600"/>
                        </a:spcBef>
                        <a:spcAft>
                          <a:spcPts val="600"/>
                        </a:spcAft>
                      </a:pPr>
                      <a:r>
                        <a:rPr lang="es-ES" sz="1200" b="1">
                          <a:solidFill>
                            <a:schemeClr val="bg1"/>
                          </a:solidFill>
                          <a:effectLst/>
                          <a:latin typeface="+mn-lt"/>
                        </a:rPr>
                        <a:t>Gastroscopias</a:t>
                      </a:r>
                      <a:endParaRPr lang="es-E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n</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n</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n</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solidFill>
                            <a:schemeClr val="bg1"/>
                          </a:solidFill>
                          <a:effectLst/>
                          <a:latin typeface="+mn-lt"/>
                        </a:rPr>
                        <a:t>n</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443854451"/>
                  </a:ext>
                </a:extLst>
              </a:tr>
              <a:tr h="356099">
                <a:tc>
                  <a:txBody>
                    <a:bodyPr/>
                    <a:lstStyle/>
                    <a:p>
                      <a:pPr>
                        <a:lnSpc>
                          <a:spcPct val="107000"/>
                        </a:lnSpc>
                        <a:spcBef>
                          <a:spcPts val="600"/>
                        </a:spcBef>
                        <a:spcAft>
                          <a:spcPts val="600"/>
                        </a:spcAft>
                      </a:pPr>
                      <a:r>
                        <a:rPr lang="es-ES" sz="1200" b="1" dirty="0" smtClean="0">
                          <a:solidFill>
                            <a:schemeClr val="bg1"/>
                          </a:solidFill>
                          <a:effectLst/>
                          <a:latin typeface="+mn-lt"/>
                        </a:rPr>
                        <a:t>Digestivo </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80%</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112</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9.3%</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13</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10.7%</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15</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100</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140</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642128575"/>
                  </a:ext>
                </a:extLst>
              </a:tr>
              <a:tr h="356099">
                <a:tc>
                  <a:txBody>
                    <a:bodyPr/>
                    <a:lstStyle/>
                    <a:p>
                      <a:pPr>
                        <a:lnSpc>
                          <a:spcPct val="107000"/>
                        </a:lnSpc>
                        <a:spcBef>
                          <a:spcPts val="600"/>
                        </a:spcBef>
                        <a:spcAft>
                          <a:spcPts val="600"/>
                        </a:spcAft>
                      </a:pPr>
                      <a:r>
                        <a:rPr lang="es-ES" sz="1200" b="1" dirty="0" smtClean="0">
                          <a:solidFill>
                            <a:schemeClr val="bg1"/>
                          </a:solidFill>
                          <a:effectLst/>
                          <a:latin typeface="+mn-lt"/>
                          <a:ea typeface="Calibri" panose="020F0502020204030204" pitchFamily="34" charset="0"/>
                          <a:cs typeface="Times New Roman" panose="02020603050405020304" pitchFamily="18" charset="0"/>
                        </a:rPr>
                        <a:t>Cirugía</a:t>
                      </a:r>
                      <a:r>
                        <a:rPr lang="es-ES" sz="1200" b="1" baseline="0" dirty="0" smtClean="0">
                          <a:solidFill>
                            <a:schemeClr val="bg1"/>
                          </a:solidFill>
                          <a:effectLst/>
                          <a:latin typeface="+mn-lt"/>
                          <a:ea typeface="Calibri" panose="020F0502020204030204" pitchFamily="34" charset="0"/>
                          <a:cs typeface="Times New Roman" panose="02020603050405020304" pitchFamily="18" charset="0"/>
                        </a:rPr>
                        <a:t> general</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77.7%</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7</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 </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 </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22.3%</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2</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100</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9</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827784672"/>
                  </a:ext>
                </a:extLst>
              </a:tr>
              <a:tr h="356099">
                <a:tc>
                  <a:txBody>
                    <a:bodyPr/>
                    <a:lstStyle/>
                    <a:p>
                      <a:pPr>
                        <a:lnSpc>
                          <a:spcPct val="107000"/>
                        </a:lnSpc>
                        <a:spcBef>
                          <a:spcPts val="600"/>
                        </a:spcBef>
                        <a:spcAft>
                          <a:spcPts val="600"/>
                        </a:spcAft>
                      </a:pPr>
                      <a:r>
                        <a:rPr lang="es-ES" sz="1200" b="1" dirty="0" smtClean="0">
                          <a:solidFill>
                            <a:schemeClr val="bg1"/>
                          </a:solidFill>
                          <a:effectLst/>
                          <a:latin typeface="+mn-lt"/>
                          <a:ea typeface="+mn-ea"/>
                          <a:cs typeface="+mn-cs"/>
                        </a:rPr>
                        <a:t>Primaria</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50%</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2</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b="1" dirty="0">
                          <a:effectLst/>
                          <a:latin typeface="+mn-lt"/>
                        </a:rPr>
                        <a:t>50%</a:t>
                      </a:r>
                      <a:endParaRPr lang="es-ES" sz="1200" b="1"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2</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 </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 </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100</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4</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219379395"/>
                  </a:ext>
                </a:extLst>
              </a:tr>
              <a:tr h="268677">
                <a:tc>
                  <a:txBody>
                    <a:bodyPr/>
                    <a:lstStyle/>
                    <a:p>
                      <a:pPr>
                        <a:lnSpc>
                          <a:spcPct val="107000"/>
                        </a:lnSpc>
                        <a:spcBef>
                          <a:spcPts val="600"/>
                        </a:spcBef>
                        <a:spcAft>
                          <a:spcPts val="600"/>
                        </a:spcAft>
                      </a:pPr>
                      <a:r>
                        <a:rPr lang="es-ES" sz="1200" b="1">
                          <a:solidFill>
                            <a:schemeClr val="bg1"/>
                          </a:solidFill>
                          <a:effectLst/>
                          <a:latin typeface="+mn-lt"/>
                        </a:rPr>
                        <a:t>Servicios médicos</a:t>
                      </a:r>
                      <a:endParaRPr lang="es-E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65%</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13</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15%</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3</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20%</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4</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100</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20</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377945532"/>
                  </a:ext>
                </a:extLst>
              </a:tr>
              <a:tr h="356099">
                <a:tc>
                  <a:txBody>
                    <a:bodyPr/>
                    <a:lstStyle/>
                    <a:p>
                      <a:pPr>
                        <a:lnSpc>
                          <a:spcPct val="107000"/>
                        </a:lnSpc>
                        <a:spcBef>
                          <a:spcPts val="600"/>
                        </a:spcBef>
                        <a:spcAft>
                          <a:spcPts val="600"/>
                        </a:spcAft>
                      </a:pPr>
                      <a:r>
                        <a:rPr lang="es-ES" sz="1200" b="1" dirty="0">
                          <a:solidFill>
                            <a:schemeClr val="bg1"/>
                          </a:solidFill>
                          <a:effectLst/>
                          <a:latin typeface="+mn-lt"/>
                        </a:rPr>
                        <a:t>TOTAL</a:t>
                      </a:r>
                      <a:endParaRPr lang="es-E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77.5%</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134</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10.4%</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18</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12.1%</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a:effectLst/>
                          <a:latin typeface="+mn-lt"/>
                        </a:rPr>
                        <a:t>21</a:t>
                      </a:r>
                      <a:endParaRPr lang="es-ES" sz="120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100%</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Bef>
                          <a:spcPts val="600"/>
                        </a:spcBef>
                        <a:spcAft>
                          <a:spcPts val="600"/>
                        </a:spcAft>
                      </a:pPr>
                      <a:r>
                        <a:rPr lang="es-ES" sz="1200" dirty="0">
                          <a:effectLst/>
                          <a:latin typeface="+mn-lt"/>
                        </a:rPr>
                        <a:t>173</a:t>
                      </a:r>
                      <a:endParaRPr lang="es-ES" sz="1200" dirty="0">
                        <a:solidFill>
                          <a:srgbClr val="2E74B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086826606"/>
                  </a:ext>
                </a:extLst>
              </a:tr>
            </a:tbl>
          </a:graphicData>
        </a:graphic>
      </p:graphicFrame>
      <p:pic>
        <p:nvPicPr>
          <p:cNvPr id="6" name="5 Marcador de contenido" descr="Logo.png">
            <a:extLst>
              <a:ext uri="{FF2B5EF4-FFF2-40B4-BE49-F238E27FC236}">
                <a16:creationId xmlns:a16="http://schemas.microsoft.com/office/drawing/2014/main" id="{B3B644BB-F740-591A-95F8-C6B44D6E968B}"/>
              </a:ext>
            </a:extLst>
          </p:cNvPr>
          <p:cNvPicPr>
            <a:picLocks noChangeAspect="1"/>
          </p:cNvPicPr>
          <p:nvPr/>
        </p:nvPicPr>
        <p:blipFill>
          <a:blip r:embed="rId2" cstate="print"/>
          <a:stretch>
            <a:fillRect/>
          </a:stretch>
        </p:blipFill>
        <p:spPr>
          <a:xfrm>
            <a:off x="97281" y="71413"/>
            <a:ext cx="1209592" cy="1194377"/>
          </a:xfrm>
          <a:prstGeom prst="rect">
            <a:avLst/>
          </a:prstGeom>
        </p:spPr>
      </p:pic>
      <p:pic>
        <p:nvPicPr>
          <p:cNvPr id="8" name="8 Imagen">
            <a:extLst>
              <a:ext uri="{FF2B5EF4-FFF2-40B4-BE49-F238E27FC236}">
                <a16:creationId xmlns:a16="http://schemas.microsoft.com/office/drawing/2014/main" id="{06C287DF-72DC-DB49-8878-E7D078D711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4151" y="239974"/>
            <a:ext cx="1214446"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a:stretch>
            <a:fillRect/>
          </a:stretch>
        </p:blipFill>
        <p:spPr>
          <a:xfrm>
            <a:off x="1915960" y="1265790"/>
            <a:ext cx="7990031" cy="1881309"/>
          </a:xfrm>
          <a:prstGeom prst="rect">
            <a:avLst/>
          </a:prstGeom>
          <a:ln w="12700">
            <a:solidFill>
              <a:schemeClr val="tx1"/>
            </a:solidFill>
          </a:ln>
        </p:spPr>
      </p:pic>
    </p:spTree>
    <p:extLst>
      <p:ext uri="{BB962C8B-B14F-4D97-AF65-F5344CB8AC3E}">
        <p14:creationId xmlns:p14="http://schemas.microsoft.com/office/powerpoint/2010/main" val="235735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9702" y="218122"/>
            <a:ext cx="5553075" cy="6543675"/>
          </a:xfrm>
          <a:prstGeom prst="rect">
            <a:avLst/>
          </a:prstGeom>
          <a:ln w="19050">
            <a:solidFill>
              <a:schemeClr val="accent1">
                <a:lumMod val="60000"/>
                <a:lumOff val="40000"/>
              </a:schemeClr>
            </a:solidFill>
          </a:ln>
        </p:spPr>
      </p:pic>
      <p:sp>
        <p:nvSpPr>
          <p:cNvPr id="5" name="Rectángulo 4"/>
          <p:cNvSpPr/>
          <p:nvPr/>
        </p:nvSpPr>
        <p:spPr>
          <a:xfrm>
            <a:off x="6257677" y="1582310"/>
            <a:ext cx="4420925" cy="13119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Algoritmo dispepsia no investigada </a:t>
            </a:r>
            <a:endParaRPr lang="es-ES" dirty="0"/>
          </a:p>
        </p:txBody>
      </p:sp>
      <p:cxnSp>
        <p:nvCxnSpPr>
          <p:cNvPr id="7" name="Conector recto de flecha 6"/>
          <p:cNvCxnSpPr>
            <a:stCxn id="5" idx="2"/>
          </p:cNvCxnSpPr>
          <p:nvPr/>
        </p:nvCxnSpPr>
        <p:spPr>
          <a:xfrm flipH="1">
            <a:off x="6976153" y="2894275"/>
            <a:ext cx="1491987" cy="131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5" idx="2"/>
          </p:cNvCxnSpPr>
          <p:nvPr/>
        </p:nvCxnSpPr>
        <p:spPr>
          <a:xfrm>
            <a:off x="8468140" y="2894275"/>
            <a:ext cx="1538889" cy="1287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6106601" y="4301656"/>
            <a:ext cx="1542553"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Asistentes</a:t>
            </a:r>
            <a:endParaRPr lang="es-ES" dirty="0"/>
          </a:p>
        </p:txBody>
      </p:sp>
      <p:sp>
        <p:nvSpPr>
          <p:cNvPr id="11" name="Rectángulo redondeado 10"/>
          <p:cNvSpPr/>
          <p:nvPr/>
        </p:nvSpPr>
        <p:spPr>
          <a:xfrm>
            <a:off x="9398421" y="4301656"/>
            <a:ext cx="1542553"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Centros saluda área de influencia</a:t>
            </a:r>
            <a:endParaRPr lang="es-ES" dirty="0"/>
          </a:p>
        </p:txBody>
      </p:sp>
    </p:spTree>
    <p:extLst>
      <p:ext uri="{BB962C8B-B14F-4D97-AF65-F5344CB8AC3E}">
        <p14:creationId xmlns:p14="http://schemas.microsoft.com/office/powerpoint/2010/main" val="105849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PROGRAMA CURSO</a:t>
            </a:r>
            <a:endParaRPr lang="es-ES" dirty="0"/>
          </a:p>
        </p:txBody>
      </p:sp>
      <p:pic>
        <p:nvPicPr>
          <p:cNvPr id="4" name="Imagen 3"/>
          <p:cNvPicPr>
            <a:picLocks noChangeAspect="1"/>
          </p:cNvPicPr>
          <p:nvPr/>
        </p:nvPicPr>
        <p:blipFill>
          <a:blip r:embed="rId2"/>
          <a:stretch>
            <a:fillRect/>
          </a:stretch>
        </p:blipFill>
        <p:spPr>
          <a:xfrm>
            <a:off x="6426998" y="478380"/>
            <a:ext cx="4962420" cy="5975509"/>
          </a:xfrm>
          <a:prstGeom prst="rect">
            <a:avLst/>
          </a:prstGeom>
          <a:ln w="19050">
            <a:solidFill>
              <a:schemeClr val="tx1"/>
            </a:solidFill>
          </a:ln>
        </p:spPr>
      </p:pic>
      <p:sp>
        <p:nvSpPr>
          <p:cNvPr id="5" name="Rectángulo redondeado 4"/>
          <p:cNvSpPr/>
          <p:nvPr/>
        </p:nvSpPr>
        <p:spPr>
          <a:xfrm>
            <a:off x="6735224" y="1417834"/>
            <a:ext cx="4345968" cy="272854"/>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6735224" y="4959575"/>
            <a:ext cx="4345968" cy="272854"/>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a:stretch>
            <a:fillRect/>
          </a:stretch>
        </p:blipFill>
        <p:spPr>
          <a:xfrm>
            <a:off x="838200" y="2093757"/>
            <a:ext cx="5271662" cy="2935443"/>
          </a:xfrm>
          <a:prstGeom prst="rect">
            <a:avLst/>
          </a:prstGeom>
          <a:noFill/>
          <a:ln w="34925">
            <a:solidFill>
              <a:schemeClr val="tx1"/>
            </a:solidFill>
          </a:ln>
        </p:spPr>
      </p:pic>
    </p:spTree>
    <p:extLst>
      <p:ext uri="{BB962C8B-B14F-4D97-AF65-F5344CB8AC3E}">
        <p14:creationId xmlns:p14="http://schemas.microsoft.com/office/powerpoint/2010/main" val="95700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83" y="84526"/>
            <a:ext cx="4615666" cy="3223754"/>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038" y="84526"/>
            <a:ext cx="4494994" cy="322375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87" y="3387047"/>
            <a:ext cx="4615666" cy="3259815"/>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8040" y="3368977"/>
            <a:ext cx="4554876" cy="3302285"/>
          </a:xfrm>
          <a:prstGeom prst="rect">
            <a:avLst/>
          </a:prstGeom>
        </p:spPr>
      </p:pic>
      <p:pic>
        <p:nvPicPr>
          <p:cNvPr id="12" name="Imagen 11"/>
          <p:cNvPicPr>
            <a:picLocks noChangeAspect="1"/>
          </p:cNvPicPr>
          <p:nvPr/>
        </p:nvPicPr>
        <p:blipFill>
          <a:blip r:embed="rId6"/>
          <a:stretch>
            <a:fillRect/>
          </a:stretch>
        </p:blipFill>
        <p:spPr>
          <a:xfrm>
            <a:off x="159702" y="218123"/>
            <a:ext cx="2561329" cy="3018238"/>
          </a:xfrm>
          <a:prstGeom prst="rect">
            <a:avLst/>
          </a:prstGeom>
          <a:ln w="19050">
            <a:solidFill>
              <a:schemeClr val="accent1">
                <a:lumMod val="60000"/>
                <a:lumOff val="40000"/>
              </a:schemeClr>
            </a:solidFill>
          </a:ln>
        </p:spPr>
      </p:pic>
      <p:sp>
        <p:nvSpPr>
          <p:cNvPr id="14" name="Rectángulo 13"/>
          <p:cNvSpPr/>
          <p:nvPr/>
        </p:nvSpPr>
        <p:spPr>
          <a:xfrm>
            <a:off x="349321" y="4058292"/>
            <a:ext cx="1921268" cy="1253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28 abril 2023</a:t>
            </a:r>
            <a:endParaRPr lang="es-ES" dirty="0"/>
          </a:p>
        </p:txBody>
      </p:sp>
    </p:spTree>
    <p:extLst>
      <p:ext uri="{BB962C8B-B14F-4D97-AF65-F5344CB8AC3E}">
        <p14:creationId xmlns:p14="http://schemas.microsoft.com/office/powerpoint/2010/main" val="18235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3669" y="221287"/>
            <a:ext cx="10515600" cy="1325563"/>
          </a:xfrm>
        </p:spPr>
        <p:txBody>
          <a:bodyPr/>
          <a:lstStyle/>
          <a:p>
            <a:pPr algn="r"/>
            <a:r>
              <a:rPr lang="es-ES" dirty="0" smtClean="0"/>
              <a:t>RESULTADOS ENCUESTA SATISFACCIÓN</a:t>
            </a:r>
            <a:endParaRPr lang="es-ES" dirty="0"/>
          </a:p>
        </p:txBody>
      </p:sp>
      <p:sp>
        <p:nvSpPr>
          <p:cNvPr id="3" name="Marcador de contenido 2"/>
          <p:cNvSpPr>
            <a:spLocks noGrp="1"/>
          </p:cNvSpPr>
          <p:nvPr>
            <p:ph idx="1"/>
          </p:nvPr>
        </p:nvSpPr>
        <p:spPr>
          <a:xfrm>
            <a:off x="571073" y="1546850"/>
            <a:ext cx="1771436" cy="1030591"/>
          </a:xfrm>
          <a:solidFill>
            <a:schemeClr val="bg1"/>
          </a:solidFill>
          <a:ln w="44450">
            <a:solidFill>
              <a:schemeClr val="accent1">
                <a:shade val="50000"/>
              </a:schemeClr>
            </a:solidFill>
          </a:ln>
        </p:spPr>
        <p:txBody>
          <a:bodyPr/>
          <a:lstStyle/>
          <a:p>
            <a:r>
              <a:rPr lang="es-ES" sz="1600" dirty="0" smtClean="0"/>
              <a:t>78 asistentes</a:t>
            </a:r>
          </a:p>
          <a:p>
            <a:r>
              <a:rPr lang="es-ES" sz="1600" dirty="0"/>
              <a:t>7</a:t>
            </a:r>
            <a:r>
              <a:rPr lang="es-ES" sz="1600" dirty="0" smtClean="0"/>
              <a:t>2 encuestas de satisfacción</a:t>
            </a: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049910259"/>
              </p:ext>
            </p:extLst>
          </p:nvPr>
        </p:nvGraphicFramePr>
        <p:xfrm>
          <a:off x="2887036" y="1523127"/>
          <a:ext cx="8570552" cy="4345618"/>
        </p:xfrm>
        <a:graphic>
          <a:graphicData uri="http://schemas.openxmlformats.org/drawingml/2006/table">
            <a:tbl>
              <a:tblPr firstRow="1" bandRow="1">
                <a:tableStyleId>{5C22544A-7EE6-4342-B048-85BDC9FD1C3A}</a:tableStyleId>
              </a:tblPr>
              <a:tblGrid>
                <a:gridCol w="2142638">
                  <a:extLst>
                    <a:ext uri="{9D8B030D-6E8A-4147-A177-3AD203B41FA5}">
                      <a16:colId xmlns:a16="http://schemas.microsoft.com/office/drawing/2014/main" val="3642382422"/>
                    </a:ext>
                  </a:extLst>
                </a:gridCol>
                <a:gridCol w="2142638">
                  <a:extLst>
                    <a:ext uri="{9D8B030D-6E8A-4147-A177-3AD203B41FA5}">
                      <a16:colId xmlns:a16="http://schemas.microsoft.com/office/drawing/2014/main" val="652301085"/>
                    </a:ext>
                  </a:extLst>
                </a:gridCol>
                <a:gridCol w="2142638">
                  <a:extLst>
                    <a:ext uri="{9D8B030D-6E8A-4147-A177-3AD203B41FA5}">
                      <a16:colId xmlns:a16="http://schemas.microsoft.com/office/drawing/2014/main" val="3117422775"/>
                    </a:ext>
                  </a:extLst>
                </a:gridCol>
                <a:gridCol w="2142638">
                  <a:extLst>
                    <a:ext uri="{9D8B030D-6E8A-4147-A177-3AD203B41FA5}">
                      <a16:colId xmlns:a16="http://schemas.microsoft.com/office/drawing/2014/main" val="2688970146"/>
                    </a:ext>
                  </a:extLst>
                </a:gridCol>
              </a:tblGrid>
              <a:tr h="599267">
                <a:tc>
                  <a:txBody>
                    <a:bodyPr/>
                    <a:lstStyle/>
                    <a:p>
                      <a:pPr algn="ctr"/>
                      <a:r>
                        <a:rPr lang="es-ES" sz="1400" dirty="0" smtClean="0"/>
                        <a:t>Organización</a:t>
                      </a:r>
                      <a:endParaRPr lang="es-ES" sz="1400" dirty="0"/>
                    </a:p>
                  </a:txBody>
                  <a:tcPr anchor="ctr"/>
                </a:tc>
                <a:tc>
                  <a:txBody>
                    <a:bodyPr/>
                    <a:lstStyle/>
                    <a:p>
                      <a:pPr algn="ctr"/>
                      <a:r>
                        <a:rPr lang="es-ES" sz="1400" dirty="0" smtClean="0"/>
                        <a:t>Actividad formativa</a:t>
                      </a:r>
                      <a:endParaRPr lang="es-ES" sz="1400" dirty="0"/>
                    </a:p>
                  </a:txBody>
                  <a:tcPr anchor="ctr"/>
                </a:tc>
                <a:tc>
                  <a:txBody>
                    <a:bodyPr/>
                    <a:lstStyle/>
                    <a:p>
                      <a:pPr algn="ctr"/>
                      <a:r>
                        <a:rPr lang="es-ES" sz="1400" dirty="0" smtClean="0"/>
                        <a:t>Profesorado</a:t>
                      </a:r>
                      <a:endParaRPr lang="es-ES" sz="1400" dirty="0"/>
                    </a:p>
                  </a:txBody>
                  <a:tcPr anchor="ctr"/>
                </a:tc>
                <a:tc>
                  <a:txBody>
                    <a:bodyPr/>
                    <a:lstStyle/>
                    <a:p>
                      <a:pPr algn="ctr"/>
                      <a:r>
                        <a:rPr lang="es-ES" sz="1400" dirty="0" err="1" smtClean="0"/>
                        <a:t>Evaluacion</a:t>
                      </a:r>
                      <a:r>
                        <a:rPr lang="es-ES" sz="1400" dirty="0" smtClean="0"/>
                        <a:t> global</a:t>
                      </a:r>
                      <a:endParaRPr lang="es-ES" sz="1400" dirty="0"/>
                    </a:p>
                  </a:txBody>
                  <a:tcPr anchor="ctr"/>
                </a:tc>
                <a:extLst>
                  <a:ext uri="{0D108BD9-81ED-4DB2-BD59-A6C34878D82A}">
                    <a16:rowId xmlns:a16="http://schemas.microsoft.com/office/drawing/2014/main" val="797458067"/>
                  </a:ext>
                </a:extLst>
              </a:tr>
              <a:tr h="676505">
                <a:tc>
                  <a:txBody>
                    <a:bodyPr/>
                    <a:lstStyle/>
                    <a:p>
                      <a:pPr algn="ctr"/>
                      <a:r>
                        <a:rPr lang="es-ES" sz="1400" dirty="0" smtClean="0"/>
                        <a:t>Organización</a:t>
                      </a:r>
                      <a:r>
                        <a:rPr lang="es-ES" sz="1400" baseline="0" dirty="0" smtClean="0"/>
                        <a:t> curso</a:t>
                      </a:r>
                      <a:endParaRPr lang="es-ES" sz="1400" dirty="0"/>
                    </a:p>
                  </a:txBody>
                  <a:tcPr anchor="ctr"/>
                </a:tc>
                <a:tc>
                  <a:txBody>
                    <a:bodyPr/>
                    <a:lstStyle/>
                    <a:p>
                      <a:pPr algn="ctr"/>
                      <a:r>
                        <a:rPr lang="es-ES" sz="1400" dirty="0" smtClean="0"/>
                        <a:t>Conocimientos</a:t>
                      </a:r>
                      <a:r>
                        <a:rPr lang="es-ES" sz="1400" baseline="0" dirty="0" smtClean="0"/>
                        <a:t> adquiridos</a:t>
                      </a:r>
                      <a:endParaRPr lang="es-ES" sz="1400" dirty="0"/>
                    </a:p>
                  </a:txBody>
                  <a:tcPr anchor="ctr"/>
                </a:tc>
                <a:tc>
                  <a:txBody>
                    <a:bodyPr/>
                    <a:lstStyle/>
                    <a:p>
                      <a:pPr algn="ctr"/>
                      <a:r>
                        <a:rPr lang="es-ES" sz="1400" dirty="0" smtClean="0"/>
                        <a:t>Conocimiento</a:t>
                      </a:r>
                      <a:r>
                        <a:rPr lang="es-ES" sz="1400" baseline="0" dirty="0" smtClean="0"/>
                        <a:t> de la materia impartida</a:t>
                      </a:r>
                      <a:endParaRPr lang="es-ES" sz="1400" dirty="0"/>
                    </a:p>
                  </a:txBody>
                  <a:tcPr anchor="ctr"/>
                </a:tc>
                <a:tc>
                  <a:txBody>
                    <a:bodyPr/>
                    <a:lstStyle/>
                    <a:p>
                      <a:pPr algn="ctr"/>
                      <a:r>
                        <a:rPr lang="es-ES" sz="1400" dirty="0" smtClean="0"/>
                        <a:t>Cumplimiento</a:t>
                      </a:r>
                      <a:r>
                        <a:rPr lang="es-ES" sz="1400" baseline="0" dirty="0" smtClean="0"/>
                        <a:t> objetivos curso</a:t>
                      </a:r>
                      <a:endParaRPr lang="es-ES" sz="1400" dirty="0"/>
                    </a:p>
                  </a:txBody>
                  <a:tcPr anchor="ctr"/>
                </a:tc>
                <a:extLst>
                  <a:ext uri="{0D108BD9-81ED-4DB2-BD59-A6C34878D82A}">
                    <a16:rowId xmlns:a16="http://schemas.microsoft.com/office/drawing/2014/main" val="3394494175"/>
                  </a:ext>
                </a:extLst>
              </a:tr>
              <a:tr h="739739">
                <a:tc>
                  <a:txBody>
                    <a:bodyPr/>
                    <a:lstStyle/>
                    <a:p>
                      <a:pPr algn="ctr"/>
                      <a:r>
                        <a:rPr lang="es-ES" sz="1400" dirty="0" smtClean="0"/>
                        <a:t>Condiciones aula</a:t>
                      </a:r>
                      <a:endParaRPr lang="es-ES" sz="1400" dirty="0"/>
                    </a:p>
                  </a:txBody>
                  <a:tcPr anchor="ctr"/>
                </a:tc>
                <a:tc>
                  <a:txBody>
                    <a:bodyPr/>
                    <a:lstStyle/>
                    <a:p>
                      <a:pPr algn="ctr"/>
                      <a:r>
                        <a:rPr lang="es-ES" sz="1400" dirty="0" smtClean="0"/>
                        <a:t>Metodología empleada</a:t>
                      </a:r>
                      <a:endParaRPr lang="es-ES" sz="1400" dirty="0"/>
                    </a:p>
                  </a:txBody>
                  <a:tcPr anchor="ctr"/>
                </a:tc>
                <a:tc>
                  <a:txBody>
                    <a:bodyPr/>
                    <a:lstStyle/>
                    <a:p>
                      <a:pPr algn="ctr"/>
                      <a:r>
                        <a:rPr lang="es-ES" sz="1400" dirty="0" smtClean="0"/>
                        <a:t>Claridad de sus respuestas</a:t>
                      </a:r>
                      <a:endParaRPr lang="es-ES" sz="1400" dirty="0"/>
                    </a:p>
                  </a:txBody>
                  <a:tcPr anchor="ctr"/>
                </a:tc>
                <a:tc>
                  <a:txBody>
                    <a:bodyPr/>
                    <a:lstStyle/>
                    <a:p>
                      <a:pPr algn="ctr"/>
                      <a:r>
                        <a:rPr lang="es-ES" sz="1400" dirty="0" smtClean="0"/>
                        <a:t>Aplicación contenido práctica profesional</a:t>
                      </a:r>
                      <a:endParaRPr lang="es-ES" sz="1400" dirty="0"/>
                    </a:p>
                  </a:txBody>
                  <a:tcPr anchor="ctr"/>
                </a:tc>
                <a:extLst>
                  <a:ext uri="{0D108BD9-81ED-4DB2-BD59-A6C34878D82A}">
                    <a16:rowId xmlns:a16="http://schemas.microsoft.com/office/drawing/2014/main" val="193990900"/>
                  </a:ext>
                </a:extLst>
              </a:tr>
              <a:tr h="791111">
                <a:tc>
                  <a:txBody>
                    <a:bodyPr/>
                    <a:lstStyle/>
                    <a:p>
                      <a:pPr algn="ctr"/>
                      <a:r>
                        <a:rPr lang="es-ES" sz="1400" dirty="0" smtClean="0"/>
                        <a:t>Calidad medios</a:t>
                      </a:r>
                      <a:r>
                        <a:rPr lang="es-ES" sz="1400" baseline="0" dirty="0" smtClean="0"/>
                        <a:t> audiovisuales</a:t>
                      </a:r>
                      <a:endParaRPr lang="es-ES" sz="1400" dirty="0"/>
                    </a:p>
                  </a:txBody>
                  <a:tcPr anchor="ctr"/>
                </a:tc>
                <a:tc>
                  <a:txBody>
                    <a:bodyPr/>
                    <a:lstStyle/>
                    <a:p>
                      <a:pPr algn="ctr"/>
                      <a:r>
                        <a:rPr lang="es-ES" sz="1400" dirty="0" smtClean="0"/>
                        <a:t>Calidad sesiones teóricas</a:t>
                      </a:r>
                      <a:endParaRPr lang="es-ES" sz="1400" dirty="0"/>
                    </a:p>
                  </a:txBody>
                  <a:tcPr anchor="ctr"/>
                </a:tc>
                <a:tc>
                  <a:txBody>
                    <a:bodyPr/>
                    <a:lstStyle/>
                    <a:p>
                      <a:pPr algn="ctr"/>
                      <a:r>
                        <a:rPr lang="es-ES" sz="1400" dirty="0" smtClean="0"/>
                        <a:t>Dominio</a:t>
                      </a:r>
                      <a:r>
                        <a:rPr lang="es-ES" sz="1400" baseline="0" dirty="0" smtClean="0"/>
                        <a:t> en los aspectos prácticos</a:t>
                      </a:r>
                      <a:endParaRPr lang="es-ES" sz="1400" dirty="0"/>
                    </a:p>
                  </a:txBody>
                  <a:tcPr anchor="ctr"/>
                </a:tc>
                <a:tc>
                  <a:txBody>
                    <a:bodyPr/>
                    <a:lstStyle/>
                    <a:p>
                      <a:pPr algn="ctr"/>
                      <a:r>
                        <a:rPr lang="es-ES" sz="1400" dirty="0" smtClean="0"/>
                        <a:t>Opinión global</a:t>
                      </a:r>
                      <a:r>
                        <a:rPr lang="es-ES" sz="1400" baseline="0" dirty="0" smtClean="0"/>
                        <a:t> del curso</a:t>
                      </a:r>
                      <a:endParaRPr lang="es-ES" sz="1400" dirty="0"/>
                    </a:p>
                  </a:txBody>
                  <a:tcPr anchor="ctr"/>
                </a:tc>
                <a:extLst>
                  <a:ext uri="{0D108BD9-81ED-4DB2-BD59-A6C34878D82A}">
                    <a16:rowId xmlns:a16="http://schemas.microsoft.com/office/drawing/2014/main" val="4272672872"/>
                  </a:ext>
                </a:extLst>
              </a:tr>
              <a:tr h="400692">
                <a:tc>
                  <a:txBody>
                    <a:bodyPr/>
                    <a:lstStyle/>
                    <a:p>
                      <a:pPr algn="ctr"/>
                      <a:r>
                        <a:rPr lang="es-ES" sz="1400" dirty="0" smtClean="0"/>
                        <a:t>Horario del curso</a:t>
                      </a:r>
                      <a:endParaRPr lang="es-ES" sz="1400" dirty="0"/>
                    </a:p>
                  </a:txBody>
                  <a:tcPr anchor="ctr"/>
                </a:tc>
                <a:tc>
                  <a:txBody>
                    <a:bodyPr/>
                    <a:lstStyle/>
                    <a:p>
                      <a:pPr algn="ctr"/>
                      <a:r>
                        <a:rPr lang="es-ES" sz="1400" dirty="0" smtClean="0"/>
                        <a:t>Duración sesiones teóricas</a:t>
                      </a:r>
                      <a:endParaRPr lang="es-ES" sz="1400" dirty="0"/>
                    </a:p>
                  </a:txBody>
                  <a:tcPr anchor="ctr"/>
                </a:tc>
                <a:tc>
                  <a:txBody>
                    <a:bodyPr/>
                    <a:lstStyle/>
                    <a:p>
                      <a:pPr algn="ctr"/>
                      <a:r>
                        <a:rPr lang="es-ES" sz="1400" dirty="0" smtClean="0"/>
                        <a:t>Evaluación global</a:t>
                      </a:r>
                      <a:endParaRPr lang="es-ES" sz="1400" dirty="0"/>
                    </a:p>
                  </a:txBody>
                  <a:tcPr anchor="ctr"/>
                </a:tc>
                <a:tc>
                  <a:txBody>
                    <a:bodyPr/>
                    <a:lstStyle/>
                    <a:p>
                      <a:pPr algn="ctr"/>
                      <a:endParaRPr lang="es-ES" sz="1400" dirty="0"/>
                    </a:p>
                  </a:txBody>
                  <a:tcPr anchor="ctr"/>
                </a:tc>
                <a:extLst>
                  <a:ext uri="{0D108BD9-81ED-4DB2-BD59-A6C34878D82A}">
                    <a16:rowId xmlns:a16="http://schemas.microsoft.com/office/drawing/2014/main" val="1359265743"/>
                  </a:ext>
                </a:extLst>
              </a:tr>
              <a:tr h="791110">
                <a:tc>
                  <a:txBody>
                    <a:bodyPr/>
                    <a:lstStyle/>
                    <a:p>
                      <a:pPr algn="ctr"/>
                      <a:r>
                        <a:rPr lang="es-ES" sz="1400" dirty="0" smtClean="0"/>
                        <a:t>Atención</a:t>
                      </a:r>
                      <a:r>
                        <a:rPr lang="es-ES" sz="1400" baseline="0" dirty="0" smtClean="0"/>
                        <a:t> al alumnado por parte de la organización</a:t>
                      </a:r>
                      <a:endParaRPr lang="es-ES" sz="1400" dirty="0"/>
                    </a:p>
                  </a:txBody>
                  <a:tcPr anchor="ctr"/>
                </a:tc>
                <a:tc>
                  <a:txBody>
                    <a:bodyPr/>
                    <a:lstStyle/>
                    <a:p>
                      <a:pPr algn="ctr"/>
                      <a:endParaRPr lang="es-ES" sz="1400"/>
                    </a:p>
                  </a:txBody>
                  <a:tcPr anchor="ctr"/>
                </a:tc>
                <a:tc>
                  <a:txBody>
                    <a:bodyPr/>
                    <a:lstStyle/>
                    <a:p>
                      <a:pPr algn="ctr"/>
                      <a:endParaRPr lang="es-ES" sz="1400" dirty="0"/>
                    </a:p>
                  </a:txBody>
                  <a:tcPr anchor="ctr"/>
                </a:tc>
                <a:tc>
                  <a:txBody>
                    <a:bodyPr/>
                    <a:lstStyle/>
                    <a:p>
                      <a:pPr algn="ctr"/>
                      <a:endParaRPr lang="es-ES" sz="1400" dirty="0"/>
                    </a:p>
                  </a:txBody>
                  <a:tcPr anchor="ctr"/>
                </a:tc>
                <a:extLst>
                  <a:ext uri="{0D108BD9-81ED-4DB2-BD59-A6C34878D82A}">
                    <a16:rowId xmlns:a16="http://schemas.microsoft.com/office/drawing/2014/main" val="5360728"/>
                  </a:ext>
                </a:extLst>
              </a:tr>
              <a:tr h="347194">
                <a:tc>
                  <a:txBody>
                    <a:bodyPr/>
                    <a:lstStyle/>
                    <a:p>
                      <a:pPr marL="0" algn="ctr" defTabSz="914400" rtl="0" eaLnBrk="1" latinLnBrk="0" hangingPunct="1"/>
                      <a:r>
                        <a:rPr lang="es-ES" sz="1400" kern="1200" dirty="0" smtClean="0">
                          <a:solidFill>
                            <a:schemeClr val="dk1"/>
                          </a:solidFill>
                          <a:latin typeface="+mn-lt"/>
                          <a:ea typeface="+mn-ea"/>
                          <a:cs typeface="+mn-cs"/>
                        </a:rPr>
                        <a:t>9,1</a:t>
                      </a:r>
                      <a:endParaRPr lang="es-ES" sz="1400" kern="1200" dirty="0">
                        <a:solidFill>
                          <a:schemeClr val="dk1"/>
                        </a:solidFill>
                        <a:latin typeface="+mn-lt"/>
                        <a:ea typeface="+mn-ea"/>
                        <a:cs typeface="+mn-cs"/>
                      </a:endParaRPr>
                    </a:p>
                  </a:txBody>
                  <a:tcPr/>
                </a:tc>
                <a:tc>
                  <a:txBody>
                    <a:bodyPr/>
                    <a:lstStyle/>
                    <a:p>
                      <a:pPr marL="0" algn="ctr" defTabSz="914400" rtl="0" eaLnBrk="1" latinLnBrk="0" hangingPunct="1"/>
                      <a:r>
                        <a:rPr lang="es-ES" sz="1400" kern="1200" dirty="0" smtClean="0">
                          <a:solidFill>
                            <a:schemeClr val="dk1"/>
                          </a:solidFill>
                          <a:latin typeface="+mn-lt"/>
                          <a:ea typeface="+mn-ea"/>
                          <a:cs typeface="+mn-cs"/>
                        </a:rPr>
                        <a:t>8,9</a:t>
                      </a:r>
                      <a:endParaRPr lang="es-ES" sz="1400" kern="1200" dirty="0">
                        <a:solidFill>
                          <a:schemeClr val="dk1"/>
                        </a:solidFill>
                        <a:latin typeface="+mn-lt"/>
                        <a:ea typeface="+mn-ea"/>
                        <a:cs typeface="+mn-cs"/>
                      </a:endParaRPr>
                    </a:p>
                  </a:txBody>
                  <a:tcPr/>
                </a:tc>
                <a:tc>
                  <a:txBody>
                    <a:bodyPr/>
                    <a:lstStyle/>
                    <a:p>
                      <a:pPr marL="0" algn="ctr" defTabSz="914400" rtl="0" eaLnBrk="1" latinLnBrk="0" hangingPunct="1"/>
                      <a:r>
                        <a:rPr lang="es-ES" sz="1400" kern="1200" dirty="0" smtClean="0">
                          <a:solidFill>
                            <a:schemeClr val="dk1"/>
                          </a:solidFill>
                          <a:latin typeface="+mn-lt"/>
                          <a:ea typeface="+mn-ea"/>
                          <a:cs typeface="+mn-cs"/>
                        </a:rPr>
                        <a:t>9,6</a:t>
                      </a:r>
                      <a:endParaRPr lang="es-ES" sz="1400" kern="1200" dirty="0">
                        <a:solidFill>
                          <a:schemeClr val="dk1"/>
                        </a:solidFill>
                        <a:latin typeface="+mn-lt"/>
                        <a:ea typeface="+mn-ea"/>
                        <a:cs typeface="+mn-cs"/>
                      </a:endParaRPr>
                    </a:p>
                  </a:txBody>
                  <a:tcPr/>
                </a:tc>
                <a:tc>
                  <a:txBody>
                    <a:bodyPr/>
                    <a:lstStyle/>
                    <a:p>
                      <a:pPr marL="0" algn="ctr" defTabSz="914400" rtl="0" eaLnBrk="1" latinLnBrk="0" hangingPunct="1"/>
                      <a:r>
                        <a:rPr lang="es-ES" sz="1400" kern="1200" dirty="0" smtClean="0">
                          <a:solidFill>
                            <a:schemeClr val="dk1"/>
                          </a:solidFill>
                          <a:latin typeface="+mn-lt"/>
                          <a:ea typeface="+mn-ea"/>
                          <a:cs typeface="+mn-cs"/>
                        </a:rPr>
                        <a:t>9,4</a:t>
                      </a:r>
                      <a:endParaRPr lang="es-ES" sz="1400" kern="1200" dirty="0">
                        <a:solidFill>
                          <a:schemeClr val="dk1"/>
                        </a:solidFill>
                        <a:latin typeface="+mn-lt"/>
                        <a:ea typeface="+mn-ea"/>
                        <a:cs typeface="+mn-cs"/>
                      </a:endParaRPr>
                    </a:p>
                  </a:txBody>
                  <a:tcPr/>
                </a:tc>
                <a:extLst>
                  <a:ext uri="{0D108BD9-81ED-4DB2-BD59-A6C34878D82A}">
                    <a16:rowId xmlns:a16="http://schemas.microsoft.com/office/drawing/2014/main" val="1567676247"/>
                  </a:ext>
                </a:extLst>
              </a:tr>
            </a:tbl>
          </a:graphicData>
        </a:graphic>
      </p:graphicFrame>
    </p:spTree>
    <p:extLst>
      <p:ext uri="{BB962C8B-B14F-4D97-AF65-F5344CB8AC3E}">
        <p14:creationId xmlns:p14="http://schemas.microsoft.com/office/powerpoint/2010/main" val="296160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Marcador de contenido" descr="Logo.png">
            <a:extLst>
              <a:ext uri="{FF2B5EF4-FFF2-40B4-BE49-F238E27FC236}">
                <a16:creationId xmlns:a16="http://schemas.microsoft.com/office/drawing/2014/main" id="{234204B6-7DF1-16A2-D6C2-7C4166E8C8B9}"/>
              </a:ext>
            </a:extLst>
          </p:cNvPr>
          <p:cNvPicPr>
            <a:picLocks noChangeAspect="1"/>
          </p:cNvPicPr>
          <p:nvPr/>
        </p:nvPicPr>
        <p:blipFill>
          <a:blip r:embed="rId3" cstate="print"/>
          <a:stretch>
            <a:fillRect/>
          </a:stretch>
        </p:blipFill>
        <p:spPr>
          <a:xfrm>
            <a:off x="97281" y="71413"/>
            <a:ext cx="1209592" cy="1194377"/>
          </a:xfrm>
          <a:prstGeom prst="rect">
            <a:avLst/>
          </a:prstGeom>
        </p:spPr>
      </p:pic>
      <p:pic>
        <p:nvPicPr>
          <p:cNvPr id="3" name="8 Imagen">
            <a:extLst>
              <a:ext uri="{FF2B5EF4-FFF2-40B4-BE49-F238E27FC236}">
                <a16:creationId xmlns:a16="http://schemas.microsoft.com/office/drawing/2014/main" id="{2476D7B9-66DB-5B6F-B50F-5A88545162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5245" y="-19365"/>
            <a:ext cx="1214446"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Elipse 3">
            <a:extLst>
              <a:ext uri="{FF2B5EF4-FFF2-40B4-BE49-F238E27FC236}">
                <a16:creationId xmlns:a16="http://schemas.microsoft.com/office/drawing/2014/main" id="{5575D5BC-8DF7-07F1-6C3A-0C3CD3F92527}"/>
              </a:ext>
            </a:extLst>
          </p:cNvPr>
          <p:cNvSpPr/>
          <p:nvPr/>
        </p:nvSpPr>
        <p:spPr>
          <a:xfrm>
            <a:off x="4301836" y="239974"/>
            <a:ext cx="2369128" cy="857256"/>
          </a:xfrm>
          <a:prstGeom prst="ellipse">
            <a:avLst/>
          </a:prstGeom>
          <a:solidFill>
            <a:schemeClr val="accent1">
              <a:lumMod val="40000"/>
              <a:lumOff val="6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DISPEPSIA NO INVESTIGADA</a:t>
            </a:r>
          </a:p>
        </p:txBody>
      </p:sp>
      <p:sp>
        <p:nvSpPr>
          <p:cNvPr id="6" name="Rectángulo 5">
            <a:extLst>
              <a:ext uri="{FF2B5EF4-FFF2-40B4-BE49-F238E27FC236}">
                <a16:creationId xmlns:a16="http://schemas.microsoft.com/office/drawing/2014/main" id="{CC009B29-015B-E676-88A2-5575856D9899}"/>
              </a:ext>
            </a:extLst>
          </p:cNvPr>
          <p:cNvSpPr/>
          <p:nvPr/>
        </p:nvSpPr>
        <p:spPr>
          <a:xfrm>
            <a:off x="1541039" y="1264254"/>
            <a:ext cx="2526631" cy="647231"/>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&lt;55 años y</a:t>
            </a:r>
          </a:p>
          <a:p>
            <a:pPr algn="ctr"/>
            <a:r>
              <a:rPr lang="es-ES" b="1" dirty="0">
                <a:solidFill>
                  <a:schemeClr val="tx1"/>
                </a:solidFill>
              </a:rPr>
              <a:t>SIN síntomas de alarma</a:t>
            </a:r>
          </a:p>
        </p:txBody>
      </p:sp>
      <p:sp>
        <p:nvSpPr>
          <p:cNvPr id="7" name="Rectángulo 6">
            <a:extLst>
              <a:ext uri="{FF2B5EF4-FFF2-40B4-BE49-F238E27FC236}">
                <a16:creationId xmlns:a16="http://schemas.microsoft.com/office/drawing/2014/main" id="{7C778EB9-EAF3-17DF-2C84-8AD9DBD26AB0}"/>
              </a:ext>
            </a:extLst>
          </p:cNvPr>
          <p:cNvSpPr/>
          <p:nvPr/>
        </p:nvSpPr>
        <p:spPr>
          <a:xfrm>
            <a:off x="7544250" y="986630"/>
            <a:ext cx="2526631" cy="64723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0" u="none" strike="noStrike" baseline="0" dirty="0">
                <a:solidFill>
                  <a:schemeClr val="tx1"/>
                </a:solidFill>
                <a:latin typeface="ClassicalGaramondBT-Roman"/>
              </a:rPr>
              <a:t>≥</a:t>
            </a:r>
            <a:r>
              <a:rPr lang="es-ES" sz="1800" b="1" i="0" u="none" strike="noStrike" baseline="0" dirty="0">
                <a:latin typeface="ClassicalGaramondBT-Roman"/>
              </a:rPr>
              <a:t> </a:t>
            </a:r>
            <a:r>
              <a:rPr lang="es-ES" b="1" dirty="0">
                <a:solidFill>
                  <a:schemeClr val="tx1"/>
                </a:solidFill>
              </a:rPr>
              <a:t>55 años y/o</a:t>
            </a:r>
          </a:p>
          <a:p>
            <a:pPr algn="ctr"/>
            <a:r>
              <a:rPr lang="es-ES" b="1" dirty="0">
                <a:solidFill>
                  <a:schemeClr val="tx1"/>
                </a:solidFill>
              </a:rPr>
              <a:t>SÍNTOMAS DE ALARMA</a:t>
            </a:r>
          </a:p>
        </p:txBody>
      </p:sp>
      <p:sp>
        <p:nvSpPr>
          <p:cNvPr id="8" name="Rectángulo: esquinas redondeadas 7">
            <a:extLst>
              <a:ext uri="{FF2B5EF4-FFF2-40B4-BE49-F238E27FC236}">
                <a16:creationId xmlns:a16="http://schemas.microsoft.com/office/drawing/2014/main" id="{E7B1AC24-18C5-4C42-7BF6-B4DD407A7244}"/>
              </a:ext>
            </a:extLst>
          </p:cNvPr>
          <p:cNvSpPr/>
          <p:nvPr/>
        </p:nvSpPr>
        <p:spPr>
          <a:xfrm>
            <a:off x="991348" y="2142695"/>
            <a:ext cx="3645568" cy="619248"/>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“Test and </a:t>
            </a:r>
            <a:r>
              <a:rPr lang="es-ES" sz="2400" err="1">
                <a:solidFill>
                  <a:schemeClr val="tx1"/>
                </a:solidFill>
              </a:rPr>
              <a:t>treat</a:t>
            </a:r>
            <a:r>
              <a:rPr lang="es-ES" sz="2400">
                <a:solidFill>
                  <a:schemeClr val="tx1"/>
                </a:solidFill>
              </a:rPr>
              <a:t>” </a:t>
            </a:r>
            <a:r>
              <a:rPr lang="es-ES" sz="2400" i="1" err="1">
                <a:solidFill>
                  <a:schemeClr val="tx1"/>
                </a:solidFill>
              </a:rPr>
              <a:t>H.pylori</a:t>
            </a:r>
            <a:endParaRPr lang="es-ES" sz="2400" i="1">
              <a:solidFill>
                <a:schemeClr val="tx1"/>
              </a:solidFill>
            </a:endParaRPr>
          </a:p>
        </p:txBody>
      </p:sp>
      <p:sp>
        <p:nvSpPr>
          <p:cNvPr id="9" name="Rectángulo: esquinas redondeadas 8">
            <a:extLst>
              <a:ext uri="{FF2B5EF4-FFF2-40B4-BE49-F238E27FC236}">
                <a16:creationId xmlns:a16="http://schemas.microsoft.com/office/drawing/2014/main" id="{CC136E6D-8DA9-CBA8-5F20-A104F66F44F9}"/>
              </a:ext>
            </a:extLst>
          </p:cNvPr>
          <p:cNvSpPr/>
          <p:nvPr/>
        </p:nvSpPr>
        <p:spPr>
          <a:xfrm>
            <a:off x="802543" y="2952608"/>
            <a:ext cx="697832" cy="32485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a:solidFill>
                  <a:schemeClr val="tx1"/>
                </a:solidFill>
              </a:rPr>
              <a:t>+</a:t>
            </a:r>
          </a:p>
        </p:txBody>
      </p:sp>
      <p:sp>
        <p:nvSpPr>
          <p:cNvPr id="10" name="Rectángulo: esquinas redondeadas 9">
            <a:extLst>
              <a:ext uri="{FF2B5EF4-FFF2-40B4-BE49-F238E27FC236}">
                <a16:creationId xmlns:a16="http://schemas.microsoft.com/office/drawing/2014/main" id="{1F1AD822-405B-583E-9F4A-66987395ACA5}"/>
              </a:ext>
            </a:extLst>
          </p:cNvPr>
          <p:cNvSpPr/>
          <p:nvPr/>
        </p:nvSpPr>
        <p:spPr>
          <a:xfrm>
            <a:off x="3826042" y="2932752"/>
            <a:ext cx="697832" cy="32485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tx1"/>
                </a:solidFill>
              </a:rPr>
              <a:t>-</a:t>
            </a:r>
          </a:p>
        </p:txBody>
      </p:sp>
      <p:sp>
        <p:nvSpPr>
          <p:cNvPr id="11" name="Rectángulo: esquinas redondeadas 10">
            <a:extLst>
              <a:ext uri="{FF2B5EF4-FFF2-40B4-BE49-F238E27FC236}">
                <a16:creationId xmlns:a16="http://schemas.microsoft.com/office/drawing/2014/main" id="{AC9A71A2-40AA-0036-95EA-6C4A2C2FE28C}"/>
              </a:ext>
            </a:extLst>
          </p:cNvPr>
          <p:cNvSpPr/>
          <p:nvPr/>
        </p:nvSpPr>
        <p:spPr>
          <a:xfrm>
            <a:off x="290523" y="3450185"/>
            <a:ext cx="1628833" cy="757989"/>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Tratamiento </a:t>
            </a:r>
            <a:r>
              <a:rPr lang="es-ES" dirty="0" err="1">
                <a:solidFill>
                  <a:schemeClr val="tx1"/>
                </a:solidFill>
              </a:rPr>
              <a:t>erradicador</a:t>
            </a:r>
            <a:endParaRPr lang="es-ES" dirty="0">
              <a:solidFill>
                <a:schemeClr val="tx1"/>
              </a:solidFill>
            </a:endParaRPr>
          </a:p>
        </p:txBody>
      </p:sp>
      <p:sp>
        <p:nvSpPr>
          <p:cNvPr id="12" name="Rectángulo: esquinas redondeadas 11">
            <a:extLst>
              <a:ext uri="{FF2B5EF4-FFF2-40B4-BE49-F238E27FC236}">
                <a16:creationId xmlns:a16="http://schemas.microsoft.com/office/drawing/2014/main" id="{16465DBB-C953-2EC6-C224-122FED302224}"/>
              </a:ext>
            </a:extLst>
          </p:cNvPr>
          <p:cNvSpPr/>
          <p:nvPr/>
        </p:nvSpPr>
        <p:spPr>
          <a:xfrm>
            <a:off x="2983658" y="3956940"/>
            <a:ext cx="2462488" cy="46251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a:t>
            </a:r>
            <a:r>
              <a:rPr lang="es-ES" b="1" dirty="0" err="1">
                <a:solidFill>
                  <a:schemeClr val="tx1"/>
                </a:solidFill>
              </a:rPr>
              <a:t>procinéticos</a:t>
            </a:r>
            <a:r>
              <a:rPr lang="es-ES" b="1" dirty="0">
                <a:solidFill>
                  <a:schemeClr val="tx1"/>
                </a:solidFill>
              </a:rPr>
              <a:t> si SDP* </a:t>
            </a:r>
          </a:p>
        </p:txBody>
      </p:sp>
      <p:sp>
        <p:nvSpPr>
          <p:cNvPr id="13" name="Rectángulo: esquinas redondeadas 12">
            <a:extLst>
              <a:ext uri="{FF2B5EF4-FFF2-40B4-BE49-F238E27FC236}">
                <a16:creationId xmlns:a16="http://schemas.microsoft.com/office/drawing/2014/main" id="{CBB52AB9-C6F0-91AA-7B2B-DE0B28803D61}"/>
              </a:ext>
            </a:extLst>
          </p:cNvPr>
          <p:cNvSpPr/>
          <p:nvPr/>
        </p:nvSpPr>
        <p:spPr>
          <a:xfrm>
            <a:off x="3108158" y="4739159"/>
            <a:ext cx="2077733" cy="46251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¿Mejoría?</a:t>
            </a:r>
          </a:p>
        </p:txBody>
      </p:sp>
      <p:sp>
        <p:nvSpPr>
          <p:cNvPr id="14" name="Rectángulo: esquinas redondeadas 13">
            <a:extLst>
              <a:ext uri="{FF2B5EF4-FFF2-40B4-BE49-F238E27FC236}">
                <a16:creationId xmlns:a16="http://schemas.microsoft.com/office/drawing/2014/main" id="{2DD7BD19-04C9-B4CC-EA7A-D11711EA055F}"/>
              </a:ext>
            </a:extLst>
          </p:cNvPr>
          <p:cNvSpPr/>
          <p:nvPr/>
        </p:nvSpPr>
        <p:spPr>
          <a:xfrm>
            <a:off x="3407842" y="5456826"/>
            <a:ext cx="697832" cy="32485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Si </a:t>
            </a:r>
          </a:p>
        </p:txBody>
      </p:sp>
      <p:sp>
        <p:nvSpPr>
          <p:cNvPr id="17" name="Rectángulo: esquinas redondeadas 16">
            <a:extLst>
              <a:ext uri="{FF2B5EF4-FFF2-40B4-BE49-F238E27FC236}">
                <a16:creationId xmlns:a16="http://schemas.microsoft.com/office/drawing/2014/main" id="{84B14E4B-42BE-5FE8-D3B6-E47869DA6018}"/>
              </a:ext>
            </a:extLst>
          </p:cNvPr>
          <p:cNvSpPr/>
          <p:nvPr/>
        </p:nvSpPr>
        <p:spPr>
          <a:xfrm>
            <a:off x="4549936" y="5485556"/>
            <a:ext cx="697832" cy="32485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No </a:t>
            </a:r>
          </a:p>
        </p:txBody>
      </p:sp>
      <p:sp>
        <p:nvSpPr>
          <p:cNvPr id="18" name="Rectángulo: esquinas redondeadas 17">
            <a:extLst>
              <a:ext uri="{FF2B5EF4-FFF2-40B4-BE49-F238E27FC236}">
                <a16:creationId xmlns:a16="http://schemas.microsoft.com/office/drawing/2014/main" id="{D567628A-A6FB-1BBE-7D8E-49129EED2988}"/>
              </a:ext>
            </a:extLst>
          </p:cNvPr>
          <p:cNvSpPr/>
          <p:nvPr/>
        </p:nvSpPr>
        <p:spPr>
          <a:xfrm>
            <a:off x="2939558" y="6039032"/>
            <a:ext cx="1467755" cy="403529"/>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Seguimiento</a:t>
            </a:r>
          </a:p>
        </p:txBody>
      </p:sp>
      <p:sp>
        <p:nvSpPr>
          <p:cNvPr id="19" name="Rectángulo: esquinas redondeadas 18">
            <a:extLst>
              <a:ext uri="{FF2B5EF4-FFF2-40B4-BE49-F238E27FC236}">
                <a16:creationId xmlns:a16="http://schemas.microsoft.com/office/drawing/2014/main" id="{78D4E654-7275-BB87-EF4B-7A6802D2DFF1}"/>
              </a:ext>
            </a:extLst>
          </p:cNvPr>
          <p:cNvSpPr/>
          <p:nvPr/>
        </p:nvSpPr>
        <p:spPr>
          <a:xfrm>
            <a:off x="6719795" y="1877464"/>
            <a:ext cx="3645568" cy="45700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Gastroscopia </a:t>
            </a:r>
          </a:p>
        </p:txBody>
      </p:sp>
      <p:cxnSp>
        <p:nvCxnSpPr>
          <p:cNvPr id="21" name="Conector recto de flecha 20">
            <a:extLst>
              <a:ext uri="{FF2B5EF4-FFF2-40B4-BE49-F238E27FC236}">
                <a16:creationId xmlns:a16="http://schemas.microsoft.com/office/drawing/2014/main" id="{1C9B1A73-25A7-5497-5D99-239B2315FA3E}"/>
              </a:ext>
            </a:extLst>
          </p:cNvPr>
          <p:cNvCxnSpPr>
            <a:cxnSpLocks/>
          </p:cNvCxnSpPr>
          <p:nvPr/>
        </p:nvCxnSpPr>
        <p:spPr>
          <a:xfrm flipV="1">
            <a:off x="5247768" y="2357682"/>
            <a:ext cx="1472027" cy="3113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471A127F-91DD-49A7-4E45-9EB376C2C576}"/>
              </a:ext>
            </a:extLst>
          </p:cNvPr>
          <p:cNvSpPr/>
          <p:nvPr/>
        </p:nvSpPr>
        <p:spPr>
          <a:xfrm>
            <a:off x="5305802" y="5082627"/>
            <a:ext cx="1628833" cy="805858"/>
          </a:xfrm>
          <a:prstGeom prst="ellipse">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a:solidFill>
                  <a:schemeClr val="tx1"/>
                </a:solidFill>
              </a:rPr>
              <a:t>Considerar otras causas de dispepsia orgánica…</a:t>
            </a:r>
          </a:p>
        </p:txBody>
      </p:sp>
      <p:sp>
        <p:nvSpPr>
          <p:cNvPr id="23" name="Rectángulo: esquinas redondeadas 22">
            <a:extLst>
              <a:ext uri="{FF2B5EF4-FFF2-40B4-BE49-F238E27FC236}">
                <a16:creationId xmlns:a16="http://schemas.microsoft.com/office/drawing/2014/main" id="{47027009-1ADC-B77D-F1C4-75A39BAB4B4C}"/>
              </a:ext>
            </a:extLst>
          </p:cNvPr>
          <p:cNvSpPr/>
          <p:nvPr/>
        </p:nvSpPr>
        <p:spPr>
          <a:xfrm>
            <a:off x="6811585" y="2556362"/>
            <a:ext cx="1894114" cy="48086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Patología</a:t>
            </a:r>
          </a:p>
        </p:txBody>
      </p:sp>
      <p:sp>
        <p:nvSpPr>
          <p:cNvPr id="25" name="Rectángulo: esquinas redondeadas 24">
            <a:extLst>
              <a:ext uri="{FF2B5EF4-FFF2-40B4-BE49-F238E27FC236}">
                <a16:creationId xmlns:a16="http://schemas.microsoft.com/office/drawing/2014/main" id="{1E302535-5D40-85C9-86E8-B8FA78BE5081}"/>
              </a:ext>
            </a:extLst>
          </p:cNvPr>
          <p:cNvSpPr/>
          <p:nvPr/>
        </p:nvSpPr>
        <p:spPr>
          <a:xfrm>
            <a:off x="8732157" y="2564612"/>
            <a:ext cx="1894114" cy="48086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Normal</a:t>
            </a:r>
          </a:p>
        </p:txBody>
      </p:sp>
      <p:sp>
        <p:nvSpPr>
          <p:cNvPr id="28" name="Elipse 27">
            <a:extLst>
              <a:ext uri="{FF2B5EF4-FFF2-40B4-BE49-F238E27FC236}">
                <a16:creationId xmlns:a16="http://schemas.microsoft.com/office/drawing/2014/main" id="{BB991BB1-3852-0B9C-6FA3-896AB58D8AD3}"/>
              </a:ext>
            </a:extLst>
          </p:cNvPr>
          <p:cNvSpPr/>
          <p:nvPr/>
        </p:nvSpPr>
        <p:spPr>
          <a:xfrm>
            <a:off x="8796038" y="3233947"/>
            <a:ext cx="1760038" cy="96006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rPr>
              <a:t>DISPEPSIA FUNCIONAL</a:t>
            </a:r>
          </a:p>
        </p:txBody>
      </p:sp>
      <p:sp>
        <p:nvSpPr>
          <p:cNvPr id="30" name="Elipse 29">
            <a:extLst>
              <a:ext uri="{FF2B5EF4-FFF2-40B4-BE49-F238E27FC236}">
                <a16:creationId xmlns:a16="http://schemas.microsoft.com/office/drawing/2014/main" id="{96E755D1-87D1-C360-E7A2-D22D4E84B22A}"/>
              </a:ext>
            </a:extLst>
          </p:cNvPr>
          <p:cNvSpPr/>
          <p:nvPr/>
        </p:nvSpPr>
        <p:spPr>
          <a:xfrm>
            <a:off x="6427415" y="3248005"/>
            <a:ext cx="1760038" cy="96006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rPr>
              <a:t>DISPEPSIA ORGÁNICA</a:t>
            </a:r>
          </a:p>
        </p:txBody>
      </p:sp>
      <p:cxnSp>
        <p:nvCxnSpPr>
          <p:cNvPr id="32" name="Conector recto de flecha 31">
            <a:extLst>
              <a:ext uri="{FF2B5EF4-FFF2-40B4-BE49-F238E27FC236}">
                <a16:creationId xmlns:a16="http://schemas.microsoft.com/office/drawing/2014/main" id="{01B714D6-16F6-B6C7-16E9-8D0C363E361A}"/>
              </a:ext>
            </a:extLst>
          </p:cNvPr>
          <p:cNvCxnSpPr>
            <a:cxnSpLocks/>
            <a:stCxn id="4" idx="2"/>
          </p:cNvCxnSpPr>
          <p:nvPr/>
        </p:nvCxnSpPr>
        <p:spPr>
          <a:xfrm flipH="1">
            <a:off x="2913795" y="668602"/>
            <a:ext cx="1388041" cy="533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CD5B7AA-0DF4-2EA1-0BB9-C19DB0BD2739}"/>
              </a:ext>
            </a:extLst>
          </p:cNvPr>
          <p:cNvCxnSpPr>
            <a:stCxn id="4" idx="6"/>
          </p:cNvCxnSpPr>
          <p:nvPr/>
        </p:nvCxnSpPr>
        <p:spPr>
          <a:xfrm>
            <a:off x="6670964" y="668602"/>
            <a:ext cx="2093420" cy="27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96A38407-F0EC-5C10-27F9-C1CF699D1482}"/>
              </a:ext>
            </a:extLst>
          </p:cNvPr>
          <p:cNvCxnSpPr>
            <a:cxnSpLocks/>
            <a:stCxn id="6" idx="2"/>
            <a:endCxn id="8" idx="0"/>
          </p:cNvCxnSpPr>
          <p:nvPr/>
        </p:nvCxnSpPr>
        <p:spPr>
          <a:xfrm>
            <a:off x="2804355" y="1911485"/>
            <a:ext cx="9777" cy="231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D338507A-CB15-190D-EC54-2DDB85B6E91E}"/>
              </a:ext>
            </a:extLst>
          </p:cNvPr>
          <p:cNvCxnSpPr>
            <a:cxnSpLocks/>
          </p:cNvCxnSpPr>
          <p:nvPr/>
        </p:nvCxnSpPr>
        <p:spPr>
          <a:xfrm flipH="1">
            <a:off x="8807565" y="1659226"/>
            <a:ext cx="23531" cy="215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9651DDB3-35B8-2F67-9224-90FCA31A377F}"/>
              </a:ext>
            </a:extLst>
          </p:cNvPr>
          <p:cNvCxnSpPr>
            <a:cxnSpLocks/>
            <a:endCxn id="10" idx="0"/>
          </p:cNvCxnSpPr>
          <p:nvPr/>
        </p:nvCxnSpPr>
        <p:spPr>
          <a:xfrm flipH="1">
            <a:off x="4174958" y="2727512"/>
            <a:ext cx="4176" cy="205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0310E073-7002-123E-E6CC-7D1CBC2BBD5E}"/>
              </a:ext>
            </a:extLst>
          </p:cNvPr>
          <p:cNvCxnSpPr>
            <a:cxnSpLocks/>
          </p:cNvCxnSpPr>
          <p:nvPr/>
        </p:nvCxnSpPr>
        <p:spPr>
          <a:xfrm flipH="1">
            <a:off x="4174958" y="3275965"/>
            <a:ext cx="4176" cy="205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5DD198E2-5B62-8987-258A-6D4587E93FD3}"/>
              </a:ext>
            </a:extLst>
          </p:cNvPr>
          <p:cNvCxnSpPr>
            <a:cxnSpLocks/>
          </p:cNvCxnSpPr>
          <p:nvPr/>
        </p:nvCxnSpPr>
        <p:spPr>
          <a:xfrm flipH="1">
            <a:off x="1147283" y="3241113"/>
            <a:ext cx="4176" cy="205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6D749DF7-EDEF-D3D7-67FD-634E4069BB7C}"/>
              </a:ext>
            </a:extLst>
          </p:cNvPr>
          <p:cNvCxnSpPr>
            <a:cxnSpLocks/>
          </p:cNvCxnSpPr>
          <p:nvPr/>
        </p:nvCxnSpPr>
        <p:spPr>
          <a:xfrm flipH="1">
            <a:off x="1143107" y="2761268"/>
            <a:ext cx="4176" cy="205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2822A999-648A-82A2-27D0-7A80F7BD0BA7}"/>
              </a:ext>
            </a:extLst>
          </p:cNvPr>
          <p:cNvCxnSpPr>
            <a:cxnSpLocks/>
            <a:stCxn id="12" idx="2"/>
          </p:cNvCxnSpPr>
          <p:nvPr/>
        </p:nvCxnSpPr>
        <p:spPr>
          <a:xfrm flipH="1">
            <a:off x="4204260" y="4419452"/>
            <a:ext cx="10642" cy="3475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B4D55919-9E6F-CBD5-B998-446CA58A6CDC}"/>
              </a:ext>
            </a:extLst>
          </p:cNvPr>
          <p:cNvCxnSpPr>
            <a:cxnSpLocks/>
            <a:endCxn id="14" idx="0"/>
          </p:cNvCxnSpPr>
          <p:nvPr/>
        </p:nvCxnSpPr>
        <p:spPr>
          <a:xfrm flipH="1">
            <a:off x="3756758" y="5244722"/>
            <a:ext cx="48620" cy="212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6D9F4121-612A-7055-689E-50B588B8A4B3}"/>
              </a:ext>
            </a:extLst>
          </p:cNvPr>
          <p:cNvCxnSpPr>
            <a:cxnSpLocks/>
          </p:cNvCxnSpPr>
          <p:nvPr/>
        </p:nvCxnSpPr>
        <p:spPr>
          <a:xfrm>
            <a:off x="4898852" y="5231477"/>
            <a:ext cx="0" cy="239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BA517083-37A0-A83C-0FB6-2B03BC8D6D17}"/>
              </a:ext>
            </a:extLst>
          </p:cNvPr>
          <p:cNvCxnSpPr>
            <a:cxnSpLocks/>
            <a:stCxn id="14" idx="2"/>
          </p:cNvCxnSpPr>
          <p:nvPr/>
        </p:nvCxnSpPr>
        <p:spPr>
          <a:xfrm flipH="1">
            <a:off x="3755642" y="5781678"/>
            <a:ext cx="1116" cy="255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F066F684-DD95-7944-EC65-F98C3376FD1A}"/>
              </a:ext>
            </a:extLst>
          </p:cNvPr>
          <p:cNvCxnSpPr>
            <a:cxnSpLocks/>
          </p:cNvCxnSpPr>
          <p:nvPr/>
        </p:nvCxnSpPr>
        <p:spPr>
          <a:xfrm>
            <a:off x="7886943" y="2334469"/>
            <a:ext cx="0" cy="215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5400A95E-9795-80C4-7C7E-5C70B51E741F}"/>
              </a:ext>
            </a:extLst>
          </p:cNvPr>
          <p:cNvCxnSpPr>
            <a:cxnSpLocks/>
          </p:cNvCxnSpPr>
          <p:nvPr/>
        </p:nvCxnSpPr>
        <p:spPr>
          <a:xfrm>
            <a:off x="9703943" y="2357682"/>
            <a:ext cx="0" cy="215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C65643D0-2DE0-0662-6176-D4E6AD86BF5F}"/>
              </a:ext>
            </a:extLst>
          </p:cNvPr>
          <p:cNvCxnSpPr>
            <a:cxnSpLocks/>
            <a:endCxn id="30" idx="0"/>
          </p:cNvCxnSpPr>
          <p:nvPr/>
        </p:nvCxnSpPr>
        <p:spPr>
          <a:xfrm>
            <a:off x="7307434" y="3055871"/>
            <a:ext cx="0" cy="1921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CA87CB2B-819A-AB22-7AA1-B8F17B790C51}"/>
              </a:ext>
            </a:extLst>
          </p:cNvPr>
          <p:cNvCxnSpPr>
            <a:cxnSpLocks/>
            <a:stCxn id="25" idx="2"/>
            <a:endCxn id="28" idx="0"/>
          </p:cNvCxnSpPr>
          <p:nvPr/>
        </p:nvCxnSpPr>
        <p:spPr>
          <a:xfrm flipH="1">
            <a:off x="9676057" y="3045478"/>
            <a:ext cx="3157" cy="188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esquinas redondeadas 4">
            <a:extLst>
              <a:ext uri="{FF2B5EF4-FFF2-40B4-BE49-F238E27FC236}">
                <a16:creationId xmlns:a16="http://schemas.microsoft.com/office/drawing/2014/main" id="{5F410CBC-86DA-4CC2-8A02-02674A7F5181}"/>
              </a:ext>
            </a:extLst>
          </p:cNvPr>
          <p:cNvSpPr/>
          <p:nvPr/>
        </p:nvSpPr>
        <p:spPr>
          <a:xfrm>
            <a:off x="3165393" y="3459752"/>
            <a:ext cx="2077733" cy="432687"/>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IBP* 4-8 semanas</a:t>
            </a:r>
          </a:p>
        </p:txBody>
      </p:sp>
      <p:sp>
        <p:nvSpPr>
          <p:cNvPr id="29" name="Elipse 28">
            <a:extLst>
              <a:ext uri="{FF2B5EF4-FFF2-40B4-BE49-F238E27FC236}">
                <a16:creationId xmlns:a16="http://schemas.microsoft.com/office/drawing/2014/main" id="{1A10B40C-316C-0C39-C1AB-8A5FD42EA2D1}"/>
              </a:ext>
            </a:extLst>
          </p:cNvPr>
          <p:cNvSpPr/>
          <p:nvPr/>
        </p:nvSpPr>
        <p:spPr>
          <a:xfrm>
            <a:off x="2207365" y="140120"/>
            <a:ext cx="2067956" cy="632635"/>
          </a:xfrm>
          <a:prstGeom prst="ellipse">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a:solidFill>
                  <a:schemeClr val="tx1"/>
                </a:solidFill>
              </a:rPr>
              <a:t>Historia clínica</a:t>
            </a:r>
          </a:p>
          <a:p>
            <a:pPr algn="ctr"/>
            <a:r>
              <a:rPr lang="es-ES" sz="1200">
                <a:solidFill>
                  <a:schemeClr val="tx1"/>
                </a:solidFill>
              </a:rPr>
              <a:t>Exploración física</a:t>
            </a:r>
          </a:p>
        </p:txBody>
      </p:sp>
      <p:sp>
        <p:nvSpPr>
          <p:cNvPr id="31" name="Elipse 30">
            <a:extLst>
              <a:ext uri="{FF2B5EF4-FFF2-40B4-BE49-F238E27FC236}">
                <a16:creationId xmlns:a16="http://schemas.microsoft.com/office/drawing/2014/main" id="{D3A37717-D2F6-59C9-155C-02195D4A1A5E}"/>
              </a:ext>
            </a:extLst>
          </p:cNvPr>
          <p:cNvSpPr/>
          <p:nvPr/>
        </p:nvSpPr>
        <p:spPr>
          <a:xfrm>
            <a:off x="8321435" y="4174898"/>
            <a:ext cx="1402827" cy="43385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rPr>
              <a:t>SDE*</a:t>
            </a:r>
          </a:p>
        </p:txBody>
      </p:sp>
      <p:sp>
        <p:nvSpPr>
          <p:cNvPr id="33" name="Elipse 32">
            <a:extLst>
              <a:ext uri="{FF2B5EF4-FFF2-40B4-BE49-F238E27FC236}">
                <a16:creationId xmlns:a16="http://schemas.microsoft.com/office/drawing/2014/main" id="{0EF0D3F0-AEDF-FA36-AB1B-9D8AA4622215}"/>
              </a:ext>
            </a:extLst>
          </p:cNvPr>
          <p:cNvSpPr/>
          <p:nvPr/>
        </p:nvSpPr>
        <p:spPr>
          <a:xfrm>
            <a:off x="9790423" y="4162813"/>
            <a:ext cx="1402827" cy="43385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rPr>
              <a:t>SDP*</a:t>
            </a:r>
          </a:p>
        </p:txBody>
      </p:sp>
      <p:sp>
        <p:nvSpPr>
          <p:cNvPr id="41" name="Rectángulo: esquinas redondeadas 40">
            <a:extLst>
              <a:ext uri="{FF2B5EF4-FFF2-40B4-BE49-F238E27FC236}">
                <a16:creationId xmlns:a16="http://schemas.microsoft.com/office/drawing/2014/main" id="{DADD631A-8170-51C8-B842-5860BB64228A}"/>
              </a:ext>
            </a:extLst>
          </p:cNvPr>
          <p:cNvSpPr/>
          <p:nvPr/>
        </p:nvSpPr>
        <p:spPr>
          <a:xfrm>
            <a:off x="9782295" y="4781261"/>
            <a:ext cx="1824392" cy="39396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tx1"/>
                </a:solidFill>
              </a:rPr>
              <a:t>Procinéticos</a:t>
            </a:r>
            <a:endParaRPr lang="es-ES" b="1" dirty="0">
              <a:solidFill>
                <a:schemeClr val="tx1"/>
              </a:solidFill>
            </a:endParaRPr>
          </a:p>
        </p:txBody>
      </p:sp>
      <p:sp>
        <p:nvSpPr>
          <p:cNvPr id="52" name="Rectángulo: esquinas redondeadas 51">
            <a:extLst>
              <a:ext uri="{FF2B5EF4-FFF2-40B4-BE49-F238E27FC236}">
                <a16:creationId xmlns:a16="http://schemas.microsoft.com/office/drawing/2014/main" id="{3742EDD4-C51A-5723-8A07-10189A50ADC9}"/>
              </a:ext>
            </a:extLst>
          </p:cNvPr>
          <p:cNvSpPr/>
          <p:nvPr/>
        </p:nvSpPr>
        <p:spPr>
          <a:xfrm>
            <a:off x="8321434" y="4768484"/>
            <a:ext cx="1402827" cy="39396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IBP </a:t>
            </a:r>
          </a:p>
        </p:txBody>
      </p:sp>
      <p:sp>
        <p:nvSpPr>
          <p:cNvPr id="53" name="Rectángulo: esquinas redondeadas 52">
            <a:extLst>
              <a:ext uri="{FF2B5EF4-FFF2-40B4-BE49-F238E27FC236}">
                <a16:creationId xmlns:a16="http://schemas.microsoft.com/office/drawing/2014/main" id="{2755BECE-BA20-EF52-F9CB-811AEAFA2063}"/>
              </a:ext>
            </a:extLst>
          </p:cNvPr>
          <p:cNvSpPr/>
          <p:nvPr/>
        </p:nvSpPr>
        <p:spPr>
          <a:xfrm>
            <a:off x="9067655" y="5360837"/>
            <a:ext cx="2077733" cy="36342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No mejoría</a:t>
            </a:r>
          </a:p>
        </p:txBody>
      </p:sp>
      <p:sp>
        <p:nvSpPr>
          <p:cNvPr id="58" name="Rectángulo: esquinas redondeadas 57">
            <a:extLst>
              <a:ext uri="{FF2B5EF4-FFF2-40B4-BE49-F238E27FC236}">
                <a16:creationId xmlns:a16="http://schemas.microsoft.com/office/drawing/2014/main" id="{97EBF4CE-C1D5-377C-21CD-F8B8938EE377}"/>
              </a:ext>
            </a:extLst>
          </p:cNvPr>
          <p:cNvSpPr/>
          <p:nvPr/>
        </p:nvSpPr>
        <p:spPr>
          <a:xfrm>
            <a:off x="9081114" y="5866654"/>
            <a:ext cx="2185870" cy="84897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ATD*</a:t>
            </a:r>
          </a:p>
          <a:p>
            <a:pPr algn="ctr"/>
            <a:r>
              <a:rPr lang="es-ES" b="1">
                <a:solidFill>
                  <a:schemeClr val="tx1"/>
                </a:solidFill>
              </a:rPr>
              <a:t>Amitriptilina</a:t>
            </a:r>
          </a:p>
          <a:p>
            <a:pPr algn="ctr"/>
            <a:r>
              <a:rPr lang="es-ES" b="1">
                <a:solidFill>
                  <a:schemeClr val="tx1"/>
                </a:solidFill>
              </a:rPr>
              <a:t>ISRS*</a:t>
            </a:r>
          </a:p>
        </p:txBody>
      </p:sp>
      <p:sp>
        <p:nvSpPr>
          <p:cNvPr id="59" name="Rectángulo: esquinas redondeadas 58">
            <a:extLst>
              <a:ext uri="{FF2B5EF4-FFF2-40B4-BE49-F238E27FC236}">
                <a16:creationId xmlns:a16="http://schemas.microsoft.com/office/drawing/2014/main" id="{8D42FDFC-E28C-675B-D7A9-9F8A243F44EB}"/>
              </a:ext>
            </a:extLst>
          </p:cNvPr>
          <p:cNvSpPr/>
          <p:nvPr/>
        </p:nvSpPr>
        <p:spPr>
          <a:xfrm>
            <a:off x="6886783" y="5922977"/>
            <a:ext cx="1721922" cy="73633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Psicoterapia</a:t>
            </a:r>
          </a:p>
          <a:p>
            <a:pPr algn="ctr"/>
            <a:r>
              <a:rPr lang="es-ES" b="1">
                <a:solidFill>
                  <a:schemeClr val="tx1"/>
                </a:solidFill>
              </a:rPr>
              <a:t>Nutrición</a:t>
            </a:r>
          </a:p>
        </p:txBody>
      </p:sp>
      <p:cxnSp>
        <p:nvCxnSpPr>
          <p:cNvPr id="61" name="Conector recto de flecha 60">
            <a:extLst>
              <a:ext uri="{FF2B5EF4-FFF2-40B4-BE49-F238E27FC236}">
                <a16:creationId xmlns:a16="http://schemas.microsoft.com/office/drawing/2014/main" id="{26937978-BCE8-0AD8-9421-0E689AC210EA}"/>
              </a:ext>
            </a:extLst>
          </p:cNvPr>
          <p:cNvCxnSpPr>
            <a:cxnSpLocks/>
          </p:cNvCxnSpPr>
          <p:nvPr/>
        </p:nvCxnSpPr>
        <p:spPr>
          <a:xfrm>
            <a:off x="9242854" y="5174559"/>
            <a:ext cx="1" cy="186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D78C104A-64C7-763C-2875-47E7EE9675AF}"/>
              </a:ext>
            </a:extLst>
          </p:cNvPr>
          <p:cNvCxnSpPr>
            <a:cxnSpLocks/>
          </p:cNvCxnSpPr>
          <p:nvPr/>
        </p:nvCxnSpPr>
        <p:spPr>
          <a:xfrm>
            <a:off x="10806938" y="5174559"/>
            <a:ext cx="5224" cy="176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a:extLst>
              <a:ext uri="{FF2B5EF4-FFF2-40B4-BE49-F238E27FC236}">
                <a16:creationId xmlns:a16="http://schemas.microsoft.com/office/drawing/2014/main" id="{DF94B749-90C1-B02B-9779-98F736BEFA1B}"/>
              </a:ext>
            </a:extLst>
          </p:cNvPr>
          <p:cNvCxnSpPr>
            <a:cxnSpLocks/>
            <a:stCxn id="58" idx="1"/>
            <a:endCxn id="59" idx="3"/>
          </p:cNvCxnSpPr>
          <p:nvPr/>
        </p:nvCxnSpPr>
        <p:spPr>
          <a:xfrm flipH="1">
            <a:off x="8608705" y="6291143"/>
            <a:ext cx="4724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a:extLst>
              <a:ext uri="{FF2B5EF4-FFF2-40B4-BE49-F238E27FC236}">
                <a16:creationId xmlns:a16="http://schemas.microsoft.com/office/drawing/2014/main" id="{0F1C44B5-9F47-E033-8878-8D6FDD4A326D}"/>
              </a:ext>
            </a:extLst>
          </p:cNvPr>
          <p:cNvCxnSpPr>
            <a:cxnSpLocks/>
          </p:cNvCxnSpPr>
          <p:nvPr/>
        </p:nvCxnSpPr>
        <p:spPr>
          <a:xfrm>
            <a:off x="9067655" y="4593237"/>
            <a:ext cx="0" cy="14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a:extLst>
              <a:ext uri="{FF2B5EF4-FFF2-40B4-BE49-F238E27FC236}">
                <a16:creationId xmlns:a16="http://schemas.microsoft.com/office/drawing/2014/main" id="{22573685-ABC7-3E66-34F3-B94706BF6371}"/>
              </a:ext>
            </a:extLst>
          </p:cNvPr>
          <p:cNvCxnSpPr>
            <a:cxnSpLocks/>
          </p:cNvCxnSpPr>
          <p:nvPr/>
        </p:nvCxnSpPr>
        <p:spPr>
          <a:xfrm>
            <a:off x="10556076" y="4620433"/>
            <a:ext cx="0" cy="14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ángulo: esquinas redondeadas 92">
            <a:extLst>
              <a:ext uri="{FF2B5EF4-FFF2-40B4-BE49-F238E27FC236}">
                <a16:creationId xmlns:a16="http://schemas.microsoft.com/office/drawing/2014/main" id="{62D169C5-7E49-C107-51C1-6ACDED500B3D}"/>
              </a:ext>
            </a:extLst>
          </p:cNvPr>
          <p:cNvSpPr/>
          <p:nvPr/>
        </p:nvSpPr>
        <p:spPr>
          <a:xfrm>
            <a:off x="10556076" y="1881481"/>
            <a:ext cx="1555429" cy="48086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AS (Ac </a:t>
            </a:r>
            <a:r>
              <a:rPr lang="es-ES" sz="1400" b="1" dirty="0" err="1">
                <a:solidFill>
                  <a:schemeClr val="tx1"/>
                </a:solidFill>
              </a:rPr>
              <a:t>TGIgA</a:t>
            </a:r>
            <a:r>
              <a:rPr lang="es-ES" sz="1400" b="1" dirty="0">
                <a:solidFill>
                  <a:schemeClr val="tx1"/>
                </a:solidFill>
              </a:rPr>
              <a:t>)</a:t>
            </a:r>
          </a:p>
          <a:p>
            <a:pPr algn="ctr"/>
            <a:r>
              <a:rPr lang="es-ES" sz="1400" b="1" dirty="0">
                <a:solidFill>
                  <a:schemeClr val="tx1"/>
                </a:solidFill>
              </a:rPr>
              <a:t>Eco/TAC</a:t>
            </a:r>
          </a:p>
        </p:txBody>
      </p:sp>
      <p:cxnSp>
        <p:nvCxnSpPr>
          <p:cNvPr id="63" name="Conector recto de flecha 62">
            <a:extLst>
              <a:ext uri="{FF2B5EF4-FFF2-40B4-BE49-F238E27FC236}">
                <a16:creationId xmlns:a16="http://schemas.microsoft.com/office/drawing/2014/main" id="{D78C104A-64C7-763C-2875-47E7EE9675AF}"/>
              </a:ext>
            </a:extLst>
          </p:cNvPr>
          <p:cNvCxnSpPr>
            <a:cxnSpLocks/>
          </p:cNvCxnSpPr>
          <p:nvPr/>
        </p:nvCxnSpPr>
        <p:spPr>
          <a:xfrm>
            <a:off x="10181103" y="5701930"/>
            <a:ext cx="0" cy="173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CuadroTexto 71"/>
          <p:cNvSpPr txBox="1"/>
          <p:nvPr/>
        </p:nvSpPr>
        <p:spPr>
          <a:xfrm>
            <a:off x="10321980" y="1924119"/>
            <a:ext cx="305241" cy="369332"/>
          </a:xfrm>
          <a:prstGeom prst="rect">
            <a:avLst/>
          </a:prstGeom>
          <a:noFill/>
        </p:spPr>
        <p:txBody>
          <a:bodyPr wrap="square" rtlCol="0">
            <a:spAutoFit/>
          </a:bodyPr>
          <a:lstStyle/>
          <a:p>
            <a:r>
              <a:rPr lang="es-ES"/>
              <a:t>+</a:t>
            </a:r>
          </a:p>
        </p:txBody>
      </p:sp>
      <p:sp>
        <p:nvSpPr>
          <p:cNvPr id="73" name="CuadroTexto 72"/>
          <p:cNvSpPr txBox="1"/>
          <p:nvPr/>
        </p:nvSpPr>
        <p:spPr>
          <a:xfrm>
            <a:off x="0" y="6156116"/>
            <a:ext cx="220736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800"/>
              <a:t>*IBP: inhibidores de la bomba de protones</a:t>
            </a:r>
          </a:p>
          <a:p>
            <a:r>
              <a:rPr lang="es-ES" sz="800"/>
              <a:t>*SDP: síndrome de </a:t>
            </a:r>
            <a:r>
              <a:rPr lang="es-ES" sz="800" err="1"/>
              <a:t>distrés</a:t>
            </a:r>
            <a:r>
              <a:rPr lang="es-ES" sz="800"/>
              <a:t> </a:t>
            </a:r>
            <a:r>
              <a:rPr lang="es-ES" sz="800" err="1"/>
              <a:t>posprandial</a:t>
            </a:r>
            <a:endParaRPr lang="es-ES" sz="800"/>
          </a:p>
          <a:p>
            <a:r>
              <a:rPr lang="es-ES" sz="800"/>
              <a:t>*SDE: síndrome de dolor epigástrico</a:t>
            </a:r>
          </a:p>
          <a:p>
            <a:r>
              <a:rPr lang="es-ES" sz="800"/>
              <a:t>*ATD: antidepresivos tricíclicos</a:t>
            </a:r>
          </a:p>
          <a:p>
            <a:r>
              <a:rPr lang="es-ES" sz="800"/>
              <a:t>ISRS: Inhibidores de la </a:t>
            </a:r>
            <a:r>
              <a:rPr lang="es-ES" sz="800" err="1"/>
              <a:t>recaptación</a:t>
            </a:r>
            <a:r>
              <a:rPr lang="es-ES" sz="800"/>
              <a:t> de serotonina</a:t>
            </a:r>
          </a:p>
        </p:txBody>
      </p:sp>
      <p:sp>
        <p:nvSpPr>
          <p:cNvPr id="101" name="Rectángulo: esquinas redondeadas 51">
            <a:extLst>
              <a:ext uri="{FF2B5EF4-FFF2-40B4-BE49-F238E27FC236}">
                <a16:creationId xmlns:a16="http://schemas.microsoft.com/office/drawing/2014/main" id="{3742EDD4-C51A-5723-8A07-10189A50ADC9}"/>
              </a:ext>
            </a:extLst>
          </p:cNvPr>
          <p:cNvSpPr/>
          <p:nvPr/>
        </p:nvSpPr>
        <p:spPr>
          <a:xfrm>
            <a:off x="6438251" y="4400199"/>
            <a:ext cx="1506762" cy="49029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b="1" dirty="0">
                <a:solidFill>
                  <a:schemeClr val="tx1"/>
                </a:solidFill>
              </a:rPr>
              <a:t>Tratamiento dirigido </a:t>
            </a:r>
          </a:p>
        </p:txBody>
      </p:sp>
      <p:cxnSp>
        <p:nvCxnSpPr>
          <p:cNvPr id="102" name="Conector recto de flecha 101">
            <a:extLst>
              <a:ext uri="{FF2B5EF4-FFF2-40B4-BE49-F238E27FC236}">
                <a16:creationId xmlns:a16="http://schemas.microsoft.com/office/drawing/2014/main" id="{0F1C44B5-9F47-E033-8878-8D6FDD4A326D}"/>
              </a:ext>
            </a:extLst>
          </p:cNvPr>
          <p:cNvCxnSpPr>
            <a:cxnSpLocks/>
          </p:cNvCxnSpPr>
          <p:nvPr/>
        </p:nvCxnSpPr>
        <p:spPr>
          <a:xfrm>
            <a:off x="7190619" y="4202555"/>
            <a:ext cx="1013" cy="203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22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Marcador de contenido" descr="Logo.png">
            <a:extLst>
              <a:ext uri="{FF2B5EF4-FFF2-40B4-BE49-F238E27FC236}">
                <a16:creationId xmlns:a16="http://schemas.microsoft.com/office/drawing/2014/main" id="{234204B6-7DF1-16A2-D6C2-7C4166E8C8B9}"/>
              </a:ext>
            </a:extLst>
          </p:cNvPr>
          <p:cNvPicPr>
            <a:picLocks noChangeAspect="1"/>
          </p:cNvPicPr>
          <p:nvPr/>
        </p:nvPicPr>
        <p:blipFill>
          <a:blip r:embed="rId3" cstate="print"/>
          <a:stretch>
            <a:fillRect/>
          </a:stretch>
        </p:blipFill>
        <p:spPr>
          <a:xfrm>
            <a:off x="97281" y="71413"/>
            <a:ext cx="1209592" cy="1194377"/>
          </a:xfrm>
          <a:prstGeom prst="rect">
            <a:avLst/>
          </a:prstGeom>
        </p:spPr>
      </p:pic>
      <p:pic>
        <p:nvPicPr>
          <p:cNvPr id="3" name="8 Imagen">
            <a:extLst>
              <a:ext uri="{FF2B5EF4-FFF2-40B4-BE49-F238E27FC236}">
                <a16:creationId xmlns:a16="http://schemas.microsoft.com/office/drawing/2014/main" id="{2476D7B9-66DB-5B6F-B50F-5A88545162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4151" y="239974"/>
            <a:ext cx="1214446"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Elipse 3">
            <a:extLst>
              <a:ext uri="{FF2B5EF4-FFF2-40B4-BE49-F238E27FC236}">
                <a16:creationId xmlns:a16="http://schemas.microsoft.com/office/drawing/2014/main" id="{5575D5BC-8DF7-07F1-6C3A-0C3CD3F92527}"/>
              </a:ext>
            </a:extLst>
          </p:cNvPr>
          <p:cNvSpPr/>
          <p:nvPr/>
        </p:nvSpPr>
        <p:spPr>
          <a:xfrm>
            <a:off x="4301836" y="239974"/>
            <a:ext cx="236912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DISPEPSIA NO INVESTIGADA</a:t>
            </a:r>
          </a:p>
        </p:txBody>
      </p:sp>
      <p:sp>
        <p:nvSpPr>
          <p:cNvPr id="7" name="Rectángulo 6">
            <a:extLst>
              <a:ext uri="{FF2B5EF4-FFF2-40B4-BE49-F238E27FC236}">
                <a16:creationId xmlns:a16="http://schemas.microsoft.com/office/drawing/2014/main" id="{7C778EB9-EAF3-17DF-2C84-8AD9DBD26AB0}"/>
              </a:ext>
            </a:extLst>
          </p:cNvPr>
          <p:cNvSpPr/>
          <p:nvPr/>
        </p:nvSpPr>
        <p:spPr>
          <a:xfrm>
            <a:off x="7572186" y="1221654"/>
            <a:ext cx="2526631" cy="64723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0" u="none" strike="noStrike" baseline="0" dirty="0">
                <a:solidFill>
                  <a:schemeClr val="tx1"/>
                </a:solidFill>
                <a:latin typeface="ClassicalGaramondBT-Roman"/>
              </a:rPr>
              <a:t>≥</a:t>
            </a:r>
            <a:r>
              <a:rPr lang="es-ES" sz="1800" b="1" i="0" u="none" strike="noStrike" baseline="0" dirty="0">
                <a:latin typeface="ClassicalGaramondBT-Roman"/>
              </a:rPr>
              <a:t> </a:t>
            </a:r>
            <a:r>
              <a:rPr lang="es-ES" dirty="0">
                <a:solidFill>
                  <a:schemeClr val="tx1"/>
                </a:solidFill>
              </a:rPr>
              <a:t>55 años y/o</a:t>
            </a:r>
          </a:p>
          <a:p>
            <a:pPr algn="ctr"/>
            <a:r>
              <a:rPr lang="es-ES" dirty="0">
                <a:solidFill>
                  <a:schemeClr val="tx1"/>
                </a:solidFill>
              </a:rPr>
              <a:t>SÍNTOMAS DE ALARMA</a:t>
            </a:r>
          </a:p>
        </p:txBody>
      </p:sp>
      <p:sp>
        <p:nvSpPr>
          <p:cNvPr id="19" name="Rectángulo: esquinas redondeadas 18">
            <a:extLst>
              <a:ext uri="{FF2B5EF4-FFF2-40B4-BE49-F238E27FC236}">
                <a16:creationId xmlns:a16="http://schemas.microsoft.com/office/drawing/2014/main" id="{78D4E654-7275-BB87-EF4B-7A6802D2DFF1}"/>
              </a:ext>
            </a:extLst>
          </p:cNvPr>
          <p:cNvSpPr/>
          <p:nvPr/>
        </p:nvSpPr>
        <p:spPr>
          <a:xfrm>
            <a:off x="7012717" y="2092359"/>
            <a:ext cx="3645568" cy="61924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GASTROSCOPIA + BIOPSIAS</a:t>
            </a:r>
            <a:r>
              <a:rPr lang="es-ES" sz="2400" dirty="0"/>
              <a:t> </a:t>
            </a:r>
          </a:p>
        </p:txBody>
      </p:sp>
      <p:sp>
        <p:nvSpPr>
          <p:cNvPr id="23" name="Rectángulo: esquinas redondeadas 22">
            <a:extLst>
              <a:ext uri="{FF2B5EF4-FFF2-40B4-BE49-F238E27FC236}">
                <a16:creationId xmlns:a16="http://schemas.microsoft.com/office/drawing/2014/main" id="{47027009-1ADC-B77D-F1C4-75A39BAB4B4C}"/>
              </a:ext>
            </a:extLst>
          </p:cNvPr>
          <p:cNvSpPr/>
          <p:nvPr/>
        </p:nvSpPr>
        <p:spPr>
          <a:xfrm>
            <a:off x="6944007" y="2965487"/>
            <a:ext cx="1894114" cy="71486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Patología</a:t>
            </a:r>
          </a:p>
        </p:txBody>
      </p:sp>
      <p:sp>
        <p:nvSpPr>
          <p:cNvPr id="25" name="Rectángulo: esquinas redondeadas 24">
            <a:extLst>
              <a:ext uri="{FF2B5EF4-FFF2-40B4-BE49-F238E27FC236}">
                <a16:creationId xmlns:a16="http://schemas.microsoft.com/office/drawing/2014/main" id="{1E302535-5D40-85C9-86E8-B8FA78BE5081}"/>
              </a:ext>
            </a:extLst>
          </p:cNvPr>
          <p:cNvSpPr/>
          <p:nvPr/>
        </p:nvSpPr>
        <p:spPr>
          <a:xfrm>
            <a:off x="9021131" y="2965487"/>
            <a:ext cx="1894114" cy="71486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Normal</a:t>
            </a:r>
          </a:p>
        </p:txBody>
      </p:sp>
      <p:sp>
        <p:nvSpPr>
          <p:cNvPr id="28" name="Elipse 27">
            <a:extLst>
              <a:ext uri="{FF2B5EF4-FFF2-40B4-BE49-F238E27FC236}">
                <a16:creationId xmlns:a16="http://schemas.microsoft.com/office/drawing/2014/main" id="{BB991BB1-3852-0B9C-6FA3-896AB58D8AD3}"/>
              </a:ext>
            </a:extLst>
          </p:cNvPr>
          <p:cNvSpPr/>
          <p:nvPr/>
        </p:nvSpPr>
        <p:spPr>
          <a:xfrm>
            <a:off x="9189122" y="4031489"/>
            <a:ext cx="1760038" cy="96006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rPr>
              <a:t>DISPEPSIA FUNCIONAL</a:t>
            </a:r>
          </a:p>
        </p:txBody>
      </p:sp>
      <p:sp>
        <p:nvSpPr>
          <p:cNvPr id="30" name="Elipse 29">
            <a:extLst>
              <a:ext uri="{FF2B5EF4-FFF2-40B4-BE49-F238E27FC236}">
                <a16:creationId xmlns:a16="http://schemas.microsoft.com/office/drawing/2014/main" id="{96E755D1-87D1-C360-E7A2-D22D4E84B22A}"/>
              </a:ext>
            </a:extLst>
          </p:cNvPr>
          <p:cNvSpPr/>
          <p:nvPr/>
        </p:nvSpPr>
        <p:spPr>
          <a:xfrm>
            <a:off x="7037756" y="4039187"/>
            <a:ext cx="1760038" cy="96006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DISPEPSIA ORGÁNICA</a:t>
            </a:r>
          </a:p>
        </p:txBody>
      </p:sp>
      <p:cxnSp>
        <p:nvCxnSpPr>
          <p:cNvPr id="34" name="Conector recto de flecha 33">
            <a:extLst>
              <a:ext uri="{FF2B5EF4-FFF2-40B4-BE49-F238E27FC236}">
                <a16:creationId xmlns:a16="http://schemas.microsoft.com/office/drawing/2014/main" id="{DCD5B7AA-0DF4-2EA1-0BB9-C19DB0BD2739}"/>
              </a:ext>
            </a:extLst>
          </p:cNvPr>
          <p:cNvCxnSpPr>
            <a:stCxn id="4" idx="6"/>
          </p:cNvCxnSpPr>
          <p:nvPr/>
        </p:nvCxnSpPr>
        <p:spPr>
          <a:xfrm>
            <a:off x="6670964" y="668602"/>
            <a:ext cx="1721922" cy="509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D338507A-CB15-190D-EC54-2DDB85B6E91E}"/>
              </a:ext>
            </a:extLst>
          </p:cNvPr>
          <p:cNvCxnSpPr>
            <a:cxnSpLocks/>
            <a:endCxn id="19" idx="0"/>
          </p:cNvCxnSpPr>
          <p:nvPr/>
        </p:nvCxnSpPr>
        <p:spPr>
          <a:xfrm>
            <a:off x="8825724" y="1832464"/>
            <a:ext cx="9777" cy="259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F066F684-DD95-7944-EC65-F98C3376FD1A}"/>
              </a:ext>
            </a:extLst>
          </p:cNvPr>
          <p:cNvCxnSpPr>
            <a:cxnSpLocks/>
          </p:cNvCxnSpPr>
          <p:nvPr/>
        </p:nvCxnSpPr>
        <p:spPr>
          <a:xfrm>
            <a:off x="7874586" y="2708600"/>
            <a:ext cx="0" cy="215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5400A95E-9795-80C4-7C7E-5C70B51E741F}"/>
              </a:ext>
            </a:extLst>
          </p:cNvPr>
          <p:cNvCxnSpPr>
            <a:cxnSpLocks/>
          </p:cNvCxnSpPr>
          <p:nvPr/>
        </p:nvCxnSpPr>
        <p:spPr>
          <a:xfrm>
            <a:off x="9968188" y="2708600"/>
            <a:ext cx="0" cy="215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C65643D0-2DE0-0662-6176-D4E6AD86BF5F}"/>
              </a:ext>
            </a:extLst>
          </p:cNvPr>
          <p:cNvCxnSpPr>
            <a:cxnSpLocks/>
            <a:stCxn id="23" idx="2"/>
          </p:cNvCxnSpPr>
          <p:nvPr/>
        </p:nvCxnSpPr>
        <p:spPr>
          <a:xfrm>
            <a:off x="7891064" y="3680353"/>
            <a:ext cx="4939" cy="358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CA87CB2B-819A-AB22-7AA1-B8F17B790C51}"/>
              </a:ext>
            </a:extLst>
          </p:cNvPr>
          <p:cNvCxnSpPr>
            <a:cxnSpLocks/>
            <a:stCxn id="25" idx="2"/>
          </p:cNvCxnSpPr>
          <p:nvPr/>
        </p:nvCxnSpPr>
        <p:spPr>
          <a:xfrm>
            <a:off x="9968188" y="3680353"/>
            <a:ext cx="0" cy="314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0D48BCDD-CC9F-0B1B-EB4E-0C936055B027}"/>
              </a:ext>
            </a:extLst>
          </p:cNvPr>
          <p:cNvSpPr txBox="1">
            <a:spLocks/>
          </p:cNvSpPr>
          <p:nvPr/>
        </p:nvSpPr>
        <p:spPr>
          <a:xfrm>
            <a:off x="2411169" y="1482881"/>
            <a:ext cx="3777226" cy="3456000"/>
          </a:xfrm>
          <a:prstGeom prst="rect">
            <a:avLst/>
          </a:prstGeom>
          <a:solidFill>
            <a:schemeClr val="accent2">
              <a:lumMod val="40000"/>
              <a:lumOff val="60000"/>
            </a:schemeClr>
          </a:solidFill>
          <a:ln>
            <a:solidFill>
              <a:srgbClr val="FF0000"/>
            </a:solidFill>
          </a:ln>
        </p:spPr>
        <p:txBody>
          <a:bodyPr tIns="10800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900" b="1" u="sng"/>
              <a:t>SÍNTOMAS DE ALARMA</a:t>
            </a:r>
          </a:p>
          <a:p>
            <a:r>
              <a:rPr lang="es-ES" sz="1600" b="1"/>
              <a:t>Inicio de síntomas en </a:t>
            </a:r>
            <a:r>
              <a:rPr lang="es-ES" sz="1600" b="1" i="0" u="none" strike="noStrike" baseline="0">
                <a:latin typeface="ClassicalGaramondBT-Roman"/>
              </a:rPr>
              <a:t>≥</a:t>
            </a:r>
            <a:r>
              <a:rPr lang="es-ES" sz="1600" b="1"/>
              <a:t> 55 años</a:t>
            </a:r>
          </a:p>
          <a:p>
            <a:r>
              <a:rPr lang="es-ES" sz="1600" b="1"/>
              <a:t>Signos de hemorragia digestiva: melenas, hematemesis</a:t>
            </a:r>
          </a:p>
          <a:p>
            <a:r>
              <a:rPr lang="es-ES" sz="1600" b="1"/>
              <a:t>Anemia, ferropenia sin causa justificada</a:t>
            </a:r>
          </a:p>
          <a:p>
            <a:r>
              <a:rPr lang="es-ES" sz="1600" b="1"/>
              <a:t>Disfagia</a:t>
            </a:r>
          </a:p>
          <a:p>
            <a:r>
              <a:rPr lang="es-ES" sz="1600" b="1"/>
              <a:t>Vómitos persistentes</a:t>
            </a:r>
          </a:p>
          <a:p>
            <a:r>
              <a:rPr lang="es-ES" sz="1600" b="1"/>
              <a:t>Pérdida de peso no intencionada &gt;5%</a:t>
            </a:r>
          </a:p>
          <a:p>
            <a:r>
              <a:rPr lang="es-ES" sz="1600" b="1"/>
              <a:t>Masa abdominal palpable</a:t>
            </a:r>
          </a:p>
          <a:p>
            <a:r>
              <a:rPr lang="es-ES" sz="1600" b="1"/>
              <a:t>Adenopatías, organomegalias</a:t>
            </a:r>
          </a:p>
          <a:p>
            <a:r>
              <a:rPr lang="es-ES" sz="1600" b="1"/>
              <a:t>Ictericia, ascitis</a:t>
            </a:r>
          </a:p>
          <a:p>
            <a:r>
              <a:rPr lang="es-ES" sz="1600" b="1"/>
              <a:t>Historia familiar de cáncer gastrointestinal</a:t>
            </a:r>
          </a:p>
        </p:txBody>
      </p:sp>
      <p:sp>
        <p:nvSpPr>
          <p:cNvPr id="6" name="Rectángulo: esquinas redondeadas 5">
            <a:extLst>
              <a:ext uri="{FF2B5EF4-FFF2-40B4-BE49-F238E27FC236}">
                <a16:creationId xmlns:a16="http://schemas.microsoft.com/office/drawing/2014/main" id="{496C5253-B4F9-ED56-138D-F31DD9D5DA85}"/>
              </a:ext>
            </a:extLst>
          </p:cNvPr>
          <p:cNvSpPr/>
          <p:nvPr/>
        </p:nvSpPr>
        <p:spPr>
          <a:xfrm>
            <a:off x="979714" y="5384899"/>
            <a:ext cx="10450286" cy="111387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solidFill>
                  <a:schemeClr val="tx1"/>
                </a:solidFill>
              </a:rPr>
              <a:t>En ausencia de síntomas/signos de alarma se puede diagnosticar DF en presencia de dolor abdominal o quemazón molesto, saciedad precoz y/o plenitud postprandial durante </a:t>
            </a:r>
            <a:r>
              <a:rPr lang="es-ES" sz="1800" b="1" i="0" u="none" strike="noStrike" baseline="0">
                <a:solidFill>
                  <a:schemeClr val="tx1"/>
                </a:solidFill>
                <a:latin typeface="ClassicalGaramondBT-Roman"/>
              </a:rPr>
              <a:t>≥8 semanas</a:t>
            </a:r>
            <a:endParaRPr lang="es-ES">
              <a:solidFill>
                <a:schemeClr val="tx1"/>
              </a:solidFill>
            </a:endParaRPr>
          </a:p>
        </p:txBody>
      </p:sp>
    </p:spTree>
    <p:extLst>
      <p:ext uri="{BB962C8B-B14F-4D97-AF65-F5344CB8AC3E}">
        <p14:creationId xmlns:p14="http://schemas.microsoft.com/office/powerpoint/2010/main" val="2376767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TotalTime>
  <Words>1302</Words>
  <Application>Microsoft Office PowerPoint</Application>
  <PresentationFormat>Panorámica</PresentationFormat>
  <Paragraphs>239</Paragraphs>
  <Slides>10</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ClassicalGaramondBT-Roman</vt:lpstr>
      <vt:lpstr>Times New Roman</vt:lpstr>
      <vt:lpstr>Tema de Office</vt:lpstr>
      <vt:lpstr>NO HACER ENDOSCOPIA EN LA DISPEPSIA EN MENORES DE 50 AÑOS SIN DATOS DE ALARMA</vt:lpstr>
      <vt:lpstr>DISPEPSIA-DEFINICIÓN</vt:lpstr>
      <vt:lpstr>Adecuación de indicaciones- ASGE</vt:lpstr>
      <vt:lpstr>Presentación de PowerPoint</vt:lpstr>
      <vt:lpstr>PROGRAMA CURSO</vt:lpstr>
      <vt:lpstr>Presentación de PowerPoint</vt:lpstr>
      <vt:lpstr>RESULTADOS ENCUESTA SATISFACCIÓN</vt:lpstr>
      <vt:lpstr>Presentación de PowerPoint</vt:lpstr>
      <vt:lpstr>Presentación de PowerPoint</vt:lpstr>
      <vt:lpstr>Presentación de PowerPoint</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HACER ENDOSCOPIA EN LA DISPEPSIA EN MENORES DE 50 AÑOS SIN DATOS DE ALARMA</dc:title>
  <dc:creator>Merino Rodriguez.Beatriz</dc:creator>
  <cp:lastModifiedBy>Merino Rodriguez.Beatriz</cp:lastModifiedBy>
  <cp:revision>19</cp:revision>
  <dcterms:created xsi:type="dcterms:W3CDTF">2023-08-28T11:09:51Z</dcterms:created>
  <dcterms:modified xsi:type="dcterms:W3CDTF">2023-09-11T08:04:52Z</dcterms:modified>
</cp:coreProperties>
</file>