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85" r:id="rId2"/>
    <p:sldId id="28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uarez" initials="ss" lastIdx="6" clrIdx="0">
    <p:extLst>
      <p:ext uri="{19B8F6BF-5375-455C-9EA6-DF929625EA0E}">
        <p15:presenceInfo xmlns:p15="http://schemas.microsoft.com/office/powerpoint/2012/main" userId="008fa9bf6eeca9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738"/>
    <a:srgbClr val="FBDAD9"/>
    <a:srgbClr val="33CCCC"/>
    <a:srgbClr val="B1B1B1"/>
    <a:srgbClr val="165C5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1"/>
    <p:restoredTop sz="94650"/>
  </p:normalViewPr>
  <p:slideViewPr>
    <p:cSldViewPr snapToGrid="0" snapToObjects="1">
      <p:cViewPr varScale="1">
        <p:scale>
          <a:sx n="152" d="100"/>
          <a:sy n="152" d="100"/>
        </p:scale>
        <p:origin x="5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9B5C-8F76-1A48-8FC6-0DC6F2054602}" type="datetimeFigureOut">
              <a:rPr lang="es-ES" smtClean="0"/>
              <a:t>12/08/2023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A505-7B7A-B140-9DD0-2D4462395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27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ED7078-D189-9F4D-B02C-7F0DAE6ED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459" y="4688733"/>
            <a:ext cx="4117028" cy="3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">
            <a:extLst>
              <a:ext uri="{FF2B5EF4-FFF2-40B4-BE49-F238E27FC236}">
                <a16:creationId xmlns:a16="http://schemas.microsoft.com/office/drawing/2014/main" id="{6A4045B6-0E6E-8349-90BA-F6F33927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245663"/>
            <a:ext cx="8529689" cy="5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ctr">
              <a:buNone/>
            </a:pPr>
            <a:r>
              <a:rPr lang="es-ES_tradnl" sz="1200" b="1" dirty="0">
                <a:latin typeface="+mn-lt"/>
              </a:rPr>
              <a:t>Autores: </a:t>
            </a:r>
            <a:r>
              <a:rPr lang="es-ES" sz="1200" dirty="0">
                <a:solidFill>
                  <a:srgbClr val="30303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Blanco Rivero, N ; García García-Galán, A; Suárez Cabezas, S; </a:t>
            </a:r>
            <a:r>
              <a:rPr lang="es-ES" sz="1200" dirty="0" err="1">
                <a:solidFill>
                  <a:srgbClr val="30303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Sanavia</a:t>
            </a:r>
            <a:r>
              <a:rPr lang="es-ES" sz="1200" dirty="0">
                <a:solidFill>
                  <a:srgbClr val="30303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Moran , E; Cabrerizo Ortiz, M; Castro Rodríguez, C</a:t>
            </a:r>
            <a:endParaRPr lang="es-E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buNone/>
            </a:pPr>
            <a:r>
              <a:rPr lang="es-ES_tradnl" sz="1200" b="1" i="1" dirty="0"/>
              <a:t>Centro de trabajo: </a:t>
            </a:r>
            <a:r>
              <a:rPr lang="es-ES_tradnl" sz="1200" i="1" dirty="0"/>
              <a:t>Hospital Universitario Infanta Leonor</a:t>
            </a:r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1E79BB-8B1F-F541-B74A-90576A43C374}"/>
              </a:ext>
            </a:extLst>
          </p:cNvPr>
          <p:cNvSpPr txBox="1"/>
          <p:nvPr/>
        </p:nvSpPr>
        <p:spPr>
          <a:xfrm>
            <a:off x="199390" y="2301577"/>
            <a:ext cx="837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4DBDCA"/>
                </a:solidFill>
              </a:rPr>
              <a:t>POSTER CON DEFENSA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8B5E42-18B6-314C-8C08-FD92146C2C16}"/>
              </a:ext>
            </a:extLst>
          </p:cNvPr>
          <p:cNvSpPr txBox="1"/>
          <p:nvPr/>
        </p:nvSpPr>
        <p:spPr>
          <a:xfrm>
            <a:off x="199390" y="2760356"/>
            <a:ext cx="8378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Estudio descriptivo sobre patología traumatológica en la urgencia de pediatría</a:t>
            </a:r>
            <a:endParaRPr lang="es-ES_tradnl" sz="3600" b="1" dirty="0">
              <a:solidFill>
                <a:srgbClr val="FF0000"/>
              </a:solidFill>
            </a:endParaRPr>
          </a:p>
          <a:p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A27647-C47B-5C47-876B-CE5B2524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6" y="321197"/>
            <a:ext cx="7931150" cy="157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800836-DFAD-C12A-A33B-5FC622995D4A}"/>
              </a:ext>
            </a:extLst>
          </p:cNvPr>
          <p:cNvSpPr/>
          <p:nvPr/>
        </p:nvSpPr>
        <p:spPr>
          <a:xfrm>
            <a:off x="369794" y="215153"/>
            <a:ext cx="3260912" cy="894229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>
              <a:lnSpc>
                <a:spcPct val="150000"/>
              </a:lnSpc>
            </a:pPr>
            <a:r>
              <a:rPr lang="es-ES" sz="1100" b="1" u="sng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s-ES" sz="1100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5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Comprobar las </a:t>
            </a:r>
            <a:r>
              <a:rPr lang="es-ES" sz="1000" b="1" dirty="0">
                <a:solidFill>
                  <a:srgbClr val="EC1738"/>
                </a:solidFill>
                <a:cs typeface="Times New Roman" panose="02020603050405020304" pitchFamily="18" charset="0"/>
              </a:rPr>
              <a:t>características</a:t>
            </a:r>
            <a:r>
              <a:rPr lang="es-ES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 la patología traumatológica 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atendida en nuestro servicio</a:t>
            </a:r>
          </a:p>
          <a:p>
            <a:pPr marL="35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alorar posibles mejoras </a:t>
            </a:r>
            <a:endParaRPr lang="es-ES" sz="1000" b="1" u="sng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BBF9FD-EB7E-1DBE-C527-B3A5C3B32F1B}"/>
              </a:ext>
            </a:extLst>
          </p:cNvPr>
          <p:cNvSpPr/>
          <p:nvPr/>
        </p:nvSpPr>
        <p:spPr>
          <a:xfrm>
            <a:off x="3697938" y="215153"/>
            <a:ext cx="5123330" cy="4455557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lvl="0">
              <a:lnSpc>
                <a:spcPct val="150000"/>
              </a:lnSpc>
            </a:pPr>
            <a:r>
              <a:rPr lang="es-ES" sz="1100" b="1" u="sng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es-ES" sz="1000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51450" lvl="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 de </a:t>
            </a:r>
            <a:r>
              <a:rPr lang="es-ES" sz="1000" b="1" dirty="0">
                <a:solidFill>
                  <a:srgbClr val="EC17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714 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pacientes 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000" b="1" dirty="0">
                <a:solidFill>
                  <a:srgbClr val="EC1738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9,5%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de las urgencias (7535 urgencias totales)</a:t>
            </a: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57,1%, </a:t>
            </a:r>
            <a:r>
              <a:rPr lang="es-ES" sz="1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42,9%               </a:t>
            </a:r>
            <a:r>
              <a:rPr lang="es-ES" sz="1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Edad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 mediana 10 años, RIC 5</a:t>
            </a:r>
          </a:p>
          <a:p>
            <a:pPr marL="188550" lvl="0">
              <a:lnSpc>
                <a:spcPct val="107000"/>
              </a:lnSpc>
            </a:pP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Realización de </a:t>
            </a:r>
            <a:r>
              <a:rPr lang="es-ES" sz="1000" b="1" dirty="0">
                <a:solidFill>
                  <a:srgbClr val="EC17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radiografía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s-ES" sz="1000" b="1" dirty="0">
                <a:solidFill>
                  <a:srgbClr val="EC17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78,9%</a:t>
            </a: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Interconsulta a traumatología  16,4%          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Traslado a hospital de referencia  0,7%</a:t>
            </a:r>
          </a:p>
          <a:p>
            <a:pPr marL="36000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Vuelven a consultar  2,1%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188550" lvl="0"/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88550" lvl="0"/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BAFD2A-CFC4-A107-D2E2-FA3090F596FD}"/>
              </a:ext>
            </a:extLst>
          </p:cNvPr>
          <p:cNvSpPr/>
          <p:nvPr/>
        </p:nvSpPr>
        <p:spPr>
          <a:xfrm>
            <a:off x="369794" y="1179977"/>
            <a:ext cx="3260912" cy="1344706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>
              <a:lnSpc>
                <a:spcPct val="150000"/>
              </a:lnSpc>
            </a:pPr>
            <a:r>
              <a:rPr lang="es-ES" sz="1100" b="1" u="sng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</a:t>
            </a: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: estudio descriptivo retrospectivo.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1/01/2020 – 6/03/2020 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000" b="1" dirty="0">
                <a:solidFill>
                  <a:srgbClr val="EC17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meses</a:t>
            </a:r>
          </a:p>
          <a:p>
            <a:pPr marL="360000" lvl="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Incluidos: </a:t>
            </a:r>
            <a:r>
              <a:rPr lang="es-ES" sz="1000" b="1" dirty="0">
                <a:solidFill>
                  <a:srgbClr val="EC173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traumatismos 0-15 años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00" lvl="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Excluidos:</a:t>
            </a:r>
          </a:p>
          <a:p>
            <a:pPr marL="81720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TCE y traumatismos faciales</a:t>
            </a:r>
          </a:p>
          <a:p>
            <a:pPr marL="81720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Traumatismo en espalda</a:t>
            </a:r>
          </a:p>
          <a:p>
            <a:pPr marL="81720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1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olitraumatismos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339B62-6EF7-EFF2-CF12-11AFF4067369}"/>
              </a:ext>
            </a:extLst>
          </p:cNvPr>
          <p:cNvSpPr/>
          <p:nvPr/>
        </p:nvSpPr>
        <p:spPr>
          <a:xfrm>
            <a:off x="369794" y="2595278"/>
            <a:ext cx="3254184" cy="1969949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>
              <a:lnSpc>
                <a:spcPct val="150000"/>
              </a:lnSpc>
            </a:pPr>
            <a:r>
              <a:rPr lang="es-ES" sz="1100" b="1" u="sng" dirty="0">
                <a:solidFill>
                  <a:srgbClr val="165C5A"/>
                </a:solidFill>
                <a:cs typeface="Calibri" panose="020F0502020204030204" pitchFamily="34" charset="0"/>
              </a:rPr>
              <a:t>Conclusiones</a:t>
            </a:r>
            <a:r>
              <a:rPr lang="es-ES" sz="1100" dirty="0">
                <a:solidFill>
                  <a:srgbClr val="165C5A"/>
                </a:solidFill>
                <a:cs typeface="Calibri" panose="020F0502020204030204" pitchFamily="34" charset="0"/>
              </a:rPr>
              <a:t>: </a:t>
            </a:r>
          </a:p>
          <a:p>
            <a:pPr marL="351450" indent="-1714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La patología traumatológica es causa frecuente de: </a:t>
            </a:r>
          </a:p>
          <a:p>
            <a:pPr marL="80865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Consulta en urgencias</a:t>
            </a:r>
          </a:p>
          <a:p>
            <a:pPr marL="80865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Realización de radiografía </a:t>
            </a:r>
            <a:endParaRPr lang="es-ES" sz="10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351450" indent="-171450"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EC1738"/>
                </a:solidFill>
                <a:cs typeface="Calibri" panose="020F0502020204030204" pitchFamily="34" charset="0"/>
              </a:rPr>
              <a:t>Posibles mejoras:</a:t>
            </a:r>
          </a:p>
          <a:p>
            <a:pPr marL="80865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Reducción </a:t>
            </a:r>
            <a:r>
              <a:rPr lang="es-ES" sz="1000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nº</a:t>
            </a: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de radiografías:</a:t>
            </a:r>
          </a:p>
          <a:p>
            <a:pPr marL="1265850" lvl="2" indent="-171450"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Tobillo</a:t>
            </a:r>
          </a:p>
          <a:p>
            <a:pPr marL="1265850" lvl="2" indent="-171450"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Dedos de la mano</a:t>
            </a:r>
          </a:p>
          <a:p>
            <a:pPr marL="80865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Formación:</a:t>
            </a:r>
          </a:p>
          <a:p>
            <a:pPr marL="1265850" lvl="2" indent="-171450"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Codo</a:t>
            </a:r>
          </a:p>
          <a:p>
            <a:pPr marL="808650" lvl="1" indent="-171450">
              <a:buFont typeface="Courier New" panose="02070309020205020404" pitchFamily="49" charset="0"/>
              <a:buChar char="o"/>
            </a:pPr>
            <a:r>
              <a:rPr lang="es-ES" sz="1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Futuros estudios de investigación</a:t>
            </a:r>
          </a:p>
          <a:p>
            <a:pPr marL="351450" indent="-171450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CB2DD94-D579-C349-CEF3-A87DF1999ABA}"/>
              </a:ext>
            </a:extLst>
          </p:cNvPr>
          <p:cNvCxnSpPr/>
          <p:nvPr/>
        </p:nvCxnSpPr>
        <p:spPr>
          <a:xfrm>
            <a:off x="5204012" y="773206"/>
            <a:ext cx="188256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4E8DBD1-3B12-71B9-4253-B4912752A1A1}"/>
              </a:ext>
            </a:extLst>
          </p:cNvPr>
          <p:cNvCxnSpPr/>
          <p:nvPr/>
        </p:nvCxnSpPr>
        <p:spPr>
          <a:xfrm>
            <a:off x="6217024" y="2713444"/>
            <a:ext cx="188256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93B9AA3-10B0-5C17-AA5A-95101F9253B0}"/>
              </a:ext>
            </a:extLst>
          </p:cNvPr>
          <p:cNvSpPr/>
          <p:nvPr/>
        </p:nvSpPr>
        <p:spPr>
          <a:xfrm>
            <a:off x="3778622" y="3018850"/>
            <a:ext cx="1613646" cy="1600940"/>
          </a:xfrm>
          <a:prstGeom prst="rect">
            <a:avLst/>
          </a:prstGeom>
          <a:noFill/>
          <a:ln>
            <a:solidFill>
              <a:srgbClr val="B1B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" sz="1000" b="1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Tobillo</a:t>
            </a:r>
          </a:p>
          <a:p>
            <a:pPr algn="ctr">
              <a:lnSpc>
                <a:spcPct val="150000"/>
              </a:lnSpc>
            </a:pPr>
            <a:r>
              <a:rPr lang="es-ES" sz="1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85,2%</a:t>
            </a: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es-ES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A7311A-CAE2-0D16-BB2D-EC3A2C7010C9}"/>
              </a:ext>
            </a:extLst>
          </p:cNvPr>
          <p:cNvSpPr/>
          <p:nvPr/>
        </p:nvSpPr>
        <p:spPr>
          <a:xfrm>
            <a:off x="5466228" y="3018850"/>
            <a:ext cx="1620378" cy="1600940"/>
          </a:xfrm>
          <a:prstGeom prst="rect">
            <a:avLst/>
          </a:prstGeom>
          <a:noFill/>
          <a:ln>
            <a:solidFill>
              <a:srgbClr val="B1B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" sz="1000" b="1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Dedos de la mano</a:t>
            </a:r>
          </a:p>
          <a:p>
            <a:pPr algn="ctr">
              <a:lnSpc>
                <a:spcPct val="150000"/>
              </a:lnSpc>
            </a:pPr>
            <a:r>
              <a:rPr lang="es-ES" sz="10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1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89,4%</a:t>
            </a:r>
            <a:endParaRPr lang="es-ES" sz="1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s-ES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95FCBF-641C-E929-F3F5-1DF4A5740B90}"/>
              </a:ext>
            </a:extLst>
          </p:cNvPr>
          <p:cNvSpPr/>
          <p:nvPr/>
        </p:nvSpPr>
        <p:spPr>
          <a:xfrm>
            <a:off x="7160566" y="3018850"/>
            <a:ext cx="1586746" cy="1600940"/>
          </a:xfrm>
          <a:prstGeom prst="rect">
            <a:avLst/>
          </a:prstGeom>
          <a:noFill/>
          <a:ln>
            <a:solidFill>
              <a:srgbClr val="B1B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" sz="1000" b="1" dirty="0">
                <a:solidFill>
                  <a:srgbClr val="165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Codo</a:t>
            </a:r>
          </a:p>
          <a:p>
            <a:pPr algn="ctr">
              <a:lnSpc>
                <a:spcPct val="150000"/>
              </a:lnSpc>
            </a:pPr>
            <a:r>
              <a:rPr lang="es-ES" sz="1000" b="1" dirty="0">
                <a:solidFill>
                  <a:srgbClr val="EC1738"/>
                </a:solidFill>
                <a:cs typeface="Times New Roman" panose="02020603050405020304" pitchFamily="18" charset="0"/>
              </a:rPr>
              <a:t>IC trauma </a:t>
            </a:r>
            <a:r>
              <a:rPr lang="es-ES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s-ES" sz="1000" b="1" dirty="0">
                <a:solidFill>
                  <a:srgbClr val="EC1738"/>
                </a:solidFill>
                <a:cs typeface="Times New Roman" panose="02020603050405020304" pitchFamily="18" charset="0"/>
              </a:rPr>
              <a:t> 35,3% (x2)</a:t>
            </a:r>
          </a:p>
          <a:p>
            <a:pPr lvl="0" algn="ctr"/>
            <a:endParaRPr lang="es-ES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11A5A04-CB40-7C66-7E71-23684C6D7208}"/>
              </a:ext>
            </a:extLst>
          </p:cNvPr>
          <p:cNvCxnSpPr>
            <a:cxnSpLocks/>
          </p:cNvCxnSpPr>
          <p:nvPr/>
        </p:nvCxnSpPr>
        <p:spPr>
          <a:xfrm>
            <a:off x="2142083" y="3741142"/>
            <a:ext cx="1044249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D84A7D7-7086-17F2-E21F-EBA001F9A63C}"/>
              </a:ext>
            </a:extLst>
          </p:cNvPr>
          <p:cNvCxnSpPr>
            <a:cxnSpLocks/>
          </p:cNvCxnSpPr>
          <p:nvPr/>
        </p:nvCxnSpPr>
        <p:spPr>
          <a:xfrm>
            <a:off x="2041264" y="4195997"/>
            <a:ext cx="1145068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C93F605-6A2A-90ED-FE55-43DB60BE69F4}"/>
              </a:ext>
            </a:extLst>
          </p:cNvPr>
          <p:cNvCxnSpPr>
            <a:cxnSpLocks/>
          </p:cNvCxnSpPr>
          <p:nvPr/>
        </p:nvCxnSpPr>
        <p:spPr>
          <a:xfrm>
            <a:off x="2693963" y="3893542"/>
            <a:ext cx="492369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57F5745-C357-CCE8-0E45-1EB6510B2FD5}"/>
              </a:ext>
            </a:extLst>
          </p:cNvPr>
          <p:cNvCxnSpPr>
            <a:cxnSpLocks/>
          </p:cNvCxnSpPr>
          <p:nvPr/>
        </p:nvCxnSpPr>
        <p:spPr>
          <a:xfrm>
            <a:off x="3045655" y="4356829"/>
            <a:ext cx="140677" cy="0"/>
          </a:xfrm>
          <a:prstGeom prst="line">
            <a:avLst/>
          </a:prstGeom>
          <a:ln w="12700">
            <a:solidFill>
              <a:srgbClr val="165C5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ara sonriente 44">
            <a:extLst>
              <a:ext uri="{FF2B5EF4-FFF2-40B4-BE49-F238E27FC236}">
                <a16:creationId xmlns:a16="http://schemas.microsoft.com/office/drawing/2014/main" id="{4EAA35C9-5B5A-4619-809B-72C3F1DECD26}"/>
              </a:ext>
            </a:extLst>
          </p:cNvPr>
          <p:cNvSpPr/>
          <p:nvPr/>
        </p:nvSpPr>
        <p:spPr>
          <a:xfrm>
            <a:off x="3270738" y="3660701"/>
            <a:ext cx="133642" cy="13364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ara sonriente 46">
            <a:extLst>
              <a:ext uri="{FF2B5EF4-FFF2-40B4-BE49-F238E27FC236}">
                <a16:creationId xmlns:a16="http://schemas.microsoft.com/office/drawing/2014/main" id="{741FFD1F-54B6-8E86-44FF-6C6204FE95E2}"/>
              </a:ext>
            </a:extLst>
          </p:cNvPr>
          <p:cNvSpPr/>
          <p:nvPr/>
        </p:nvSpPr>
        <p:spPr>
          <a:xfrm>
            <a:off x="3267425" y="3826721"/>
            <a:ext cx="133642" cy="133642"/>
          </a:xfrm>
          <a:prstGeom prst="smileyFace">
            <a:avLst/>
          </a:prstGeom>
          <a:solidFill>
            <a:srgbClr val="EC1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ara sonriente 47">
            <a:extLst>
              <a:ext uri="{FF2B5EF4-FFF2-40B4-BE49-F238E27FC236}">
                <a16:creationId xmlns:a16="http://schemas.microsoft.com/office/drawing/2014/main" id="{73480F70-FEA3-EF12-D940-43CE7C0C28E5}"/>
              </a:ext>
            </a:extLst>
          </p:cNvPr>
          <p:cNvSpPr/>
          <p:nvPr/>
        </p:nvSpPr>
        <p:spPr>
          <a:xfrm>
            <a:off x="3270738" y="4129176"/>
            <a:ext cx="133642" cy="133642"/>
          </a:xfrm>
          <a:prstGeom prst="smileyFace">
            <a:avLst/>
          </a:prstGeom>
          <a:solidFill>
            <a:srgbClr val="EC1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ara sonriente 48">
            <a:extLst>
              <a:ext uri="{FF2B5EF4-FFF2-40B4-BE49-F238E27FC236}">
                <a16:creationId xmlns:a16="http://schemas.microsoft.com/office/drawing/2014/main" id="{C40F7D67-8820-67BB-7698-DE3854E7AC15}"/>
              </a:ext>
            </a:extLst>
          </p:cNvPr>
          <p:cNvSpPr/>
          <p:nvPr/>
        </p:nvSpPr>
        <p:spPr>
          <a:xfrm>
            <a:off x="3270738" y="4298713"/>
            <a:ext cx="133642" cy="133642"/>
          </a:xfrm>
          <a:prstGeom prst="smileyFace">
            <a:avLst/>
          </a:prstGeom>
          <a:solidFill>
            <a:srgbClr val="EC17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4F18246-2747-BDE6-C74C-6EC9718BE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296" y="3311082"/>
            <a:ext cx="1931771" cy="13447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2037D55-EF32-BF04-36D5-4E534FD5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32" y="3414630"/>
            <a:ext cx="1862435" cy="12411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444CB7-D072-2ACB-C21F-B188EA82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62" y="3311082"/>
            <a:ext cx="1916633" cy="13341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FCCEB8-FA6F-7E9A-D019-B478DCA38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88" y="805723"/>
            <a:ext cx="2482924" cy="16546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7B2C80-841A-27B6-EB8C-1E13B7A8B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690" y="813184"/>
            <a:ext cx="2482923" cy="16546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2D04AFC-2E40-4264-45EB-1CDF7409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800" y="752567"/>
            <a:ext cx="2594277" cy="17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4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211</Words>
  <Application>Microsoft Office PowerPoint</Application>
  <PresentationFormat>Presentación en pantalla (16:9)</PresentationFormat>
  <Paragraphs>47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Times New Roman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Suarez Cabezas.Sara</cp:lastModifiedBy>
  <cp:revision>48</cp:revision>
  <dcterms:created xsi:type="dcterms:W3CDTF">2019-10-22T08:39:53Z</dcterms:created>
  <dcterms:modified xsi:type="dcterms:W3CDTF">2023-08-11T22:52:48Z</dcterms:modified>
</cp:coreProperties>
</file>