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1" r:id="rId4"/>
    <p:sldMasterId id="2147484253" r:id="rId5"/>
  </p:sldMasterIdLst>
  <p:notesMasterIdLst>
    <p:notesMasterId r:id="rId8"/>
  </p:notesMasterIdLst>
  <p:handoutMasterIdLst>
    <p:handoutMasterId r:id="rId9"/>
  </p:handoutMasterIdLst>
  <p:sldIdLst>
    <p:sldId id="3102" r:id="rId6"/>
    <p:sldId id="3103" r:id="rId7"/>
  </p:sldIdLst>
  <p:sldSz cx="12192000" cy="6858000"/>
  <p:notesSz cx="6735763" cy="986631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6600"/>
    <a:srgbClr val="3366CC"/>
    <a:srgbClr val="3366FF"/>
    <a:srgbClr val="FE7F00"/>
    <a:srgbClr val="D9D9D9"/>
    <a:srgbClr val="EAEAEA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127" autoAdjust="0"/>
    <p:restoredTop sz="86190" autoAdjust="0"/>
  </p:normalViewPr>
  <p:slideViewPr>
    <p:cSldViewPr>
      <p:cViewPr varScale="1">
        <p:scale>
          <a:sx n="109" d="100"/>
          <a:sy n="109" d="100"/>
        </p:scale>
        <p:origin x="1212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400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14626" y="1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78975D81-086B-48C5-A3EF-9E6DBA56B8DD}" type="datetimeFigureOut">
              <a:rPr lang="es-ES"/>
              <a:pPr>
                <a:defRPr/>
              </a:pPr>
              <a:t>28/08/2023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1" y="9370949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14626" y="9370949"/>
            <a:ext cx="2919565" cy="493789"/>
          </a:xfrm>
          <a:prstGeom prst="rect">
            <a:avLst/>
          </a:prstGeom>
        </p:spPr>
        <p:txBody>
          <a:bodyPr vert="horz" lIns="90754" tIns="45377" rIns="90754" bIns="45377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CECCEEE7-95F6-4B55-82A0-949B542A640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539007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19565" cy="49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4626" y="1"/>
            <a:ext cx="2919565" cy="49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93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0963" y="739775"/>
            <a:ext cx="6573837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3263" y="4687052"/>
            <a:ext cx="5389240" cy="4439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0949"/>
            <a:ext cx="2919565" cy="49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4626" y="9370949"/>
            <a:ext cx="2919565" cy="4937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54" tIns="45377" rIns="90754" bIns="4537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D78F330-7C51-4B25-A33B-FD497637D5C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326575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>
            <a:extLst>
              <a:ext uri="{FF2B5EF4-FFF2-40B4-BE49-F238E27FC236}">
                <a16:creationId xmlns:a16="http://schemas.microsoft.com/office/drawing/2014/main" id="{46BE1A17-E264-4091-9C13-6502121D669F}"/>
              </a:ext>
            </a:extLst>
          </p:cNvPr>
          <p:cNvSpPr/>
          <p:nvPr userDrawn="1"/>
        </p:nvSpPr>
        <p:spPr>
          <a:xfrm>
            <a:off x="10440786" y="5636031"/>
            <a:ext cx="1751215" cy="1221971"/>
          </a:xfrm>
          <a:prstGeom prst="rect">
            <a:avLst/>
          </a:prstGeom>
          <a:solidFill>
            <a:srgbClr val="0097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C4308E1-9A30-694C-A841-E4CB210C1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0017" y="2"/>
            <a:ext cx="6809363" cy="3950951"/>
          </a:xfrm>
        </p:spPr>
        <p:txBody>
          <a:bodyPr anchor="b">
            <a:normAutofit/>
          </a:bodyPr>
          <a:lstStyle>
            <a:lvl1pPr algn="l">
              <a:defRPr sz="4000"/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7E9677E-0D3A-8942-83A7-BFF413826D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00017" y="4004116"/>
            <a:ext cx="6809363" cy="2853884"/>
          </a:xfrm>
        </p:spPr>
        <p:txBody>
          <a:bodyPr>
            <a:normAutofit/>
          </a:bodyPr>
          <a:lstStyle>
            <a:lvl1pPr marL="0" indent="0" algn="l">
              <a:buNone/>
              <a:defRPr sz="1600">
                <a:solidFill>
                  <a:schemeClr val="accent5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60640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A491B7-E71D-1441-BC3A-C318ADA1E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41560A0-16F1-8041-9EE6-3AF729704F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03CACD-5012-E047-B17C-7894EFF739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AC2C592-D4DF-B84E-BBBF-D52332B19569}" type="datetimeFigureOut">
              <a:rPr lang="es-ES" smtClean="0"/>
              <a:t>28/08/2023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A742D6E-E1AB-D242-95E3-AEFE1F7FFC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DB36D8E-9F03-7741-A07F-2F168085E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6A48343-D251-464D-AB2D-5CDFE2F5D6A0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7" name="19 CuadroTexto">
            <a:extLst>
              <a:ext uri="{FF2B5EF4-FFF2-40B4-BE49-F238E27FC236}">
                <a16:creationId xmlns:a16="http://schemas.microsoft.com/office/drawing/2014/main" id="{8A22D16B-1750-4319-B388-1748D81B3F4F}"/>
              </a:ext>
            </a:extLst>
          </p:cNvPr>
          <p:cNvSpPr txBox="1"/>
          <p:nvPr userDrawn="1"/>
        </p:nvSpPr>
        <p:spPr>
          <a:xfrm>
            <a:off x="9212317" y="6169970"/>
            <a:ext cx="29796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“En marcha hacia la transformación” lanzamiento del  trabajo grupos</a:t>
            </a:r>
          </a:p>
          <a:p>
            <a:pPr algn="ctr"/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26 de noviembre, 2019</a:t>
            </a:r>
          </a:p>
        </p:txBody>
      </p:sp>
    </p:spTree>
    <p:extLst>
      <p:ext uri="{BB962C8B-B14F-4D97-AF65-F5344CB8AC3E}">
        <p14:creationId xmlns:p14="http://schemas.microsoft.com/office/powerpoint/2010/main" val="1913701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CB35E59-164D-0D42-B6EE-27470EACCF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5AAF220-F3FA-E74B-B165-72AEFD8512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060780C-201C-D142-8E1E-F6C007C205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AC2C592-D4DF-B84E-BBBF-D52332B19569}" type="datetimeFigureOut">
              <a:rPr lang="es-ES" smtClean="0"/>
              <a:t>28/08/2023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5DD52F0-2258-494C-A145-19AF8D0A27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892D47-3A52-4945-91DD-2FA13166F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6A48343-D251-464D-AB2D-5CDFE2F5D6A0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7" name="19 CuadroTexto">
            <a:extLst>
              <a:ext uri="{FF2B5EF4-FFF2-40B4-BE49-F238E27FC236}">
                <a16:creationId xmlns:a16="http://schemas.microsoft.com/office/drawing/2014/main" id="{AC3CC9DD-A081-4E75-9D0E-54437D232E36}"/>
              </a:ext>
            </a:extLst>
          </p:cNvPr>
          <p:cNvSpPr txBox="1"/>
          <p:nvPr userDrawn="1"/>
        </p:nvSpPr>
        <p:spPr>
          <a:xfrm>
            <a:off x="9212317" y="6169970"/>
            <a:ext cx="29796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“En marcha hacia la transformación” lanzamiento del  trabajo grupos</a:t>
            </a:r>
          </a:p>
          <a:p>
            <a:pPr algn="ctr"/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26 de noviembre, 2019</a:t>
            </a:r>
          </a:p>
        </p:txBody>
      </p:sp>
    </p:spTree>
    <p:extLst>
      <p:ext uri="{BB962C8B-B14F-4D97-AF65-F5344CB8AC3E}">
        <p14:creationId xmlns:p14="http://schemas.microsoft.com/office/powerpoint/2010/main" val="93092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ADEE-4BCC-4E40-9C1C-1CD95D65F03B}" type="datetimeFigureOut">
              <a:rPr lang="es-ES" smtClean="0"/>
              <a:t>28/08/2023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F665A-1CD7-41A7-B6AC-EA3BAE62E9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31073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ADEE-4BCC-4E40-9C1C-1CD95D65F03B}" type="datetimeFigureOut">
              <a:rPr lang="es-ES" smtClean="0"/>
              <a:t>28/08/2023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F665A-1CD7-41A7-B6AC-EA3BAE62E9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168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ADEE-4BCC-4E40-9C1C-1CD95D65F03B}" type="datetimeFigureOut">
              <a:rPr lang="es-ES" smtClean="0"/>
              <a:t>28/08/2023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F665A-1CD7-41A7-B6AC-EA3BAE62E9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0445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ADEE-4BCC-4E40-9C1C-1CD95D65F03B}" type="datetimeFigureOut">
              <a:rPr lang="es-ES" smtClean="0"/>
              <a:t>28/08/2023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F665A-1CD7-41A7-B6AC-EA3BAE62E9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96938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ADEE-4BCC-4E40-9C1C-1CD95D65F03B}" type="datetimeFigureOut">
              <a:rPr lang="es-ES" smtClean="0"/>
              <a:t>28/08/2023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F665A-1CD7-41A7-B6AC-EA3BAE62E9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86028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ADEE-4BCC-4E40-9C1C-1CD95D65F03B}" type="datetimeFigureOut">
              <a:rPr lang="es-ES" smtClean="0"/>
              <a:t>28/08/2023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F665A-1CD7-41A7-B6AC-EA3BAE62E9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947339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ADEE-4BCC-4E40-9C1C-1CD95D65F03B}" type="datetimeFigureOut">
              <a:rPr lang="es-ES" smtClean="0"/>
              <a:t>28/08/2023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F665A-1CD7-41A7-B6AC-EA3BAE62E9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921150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ADEE-4BCC-4E40-9C1C-1CD95D65F03B}" type="datetimeFigureOut">
              <a:rPr lang="es-ES" smtClean="0"/>
              <a:t>28/08/2023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F665A-1CD7-41A7-B6AC-EA3BAE62E9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31916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CD8915-F7A6-AA4F-8007-300FCF1B3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C84A77-822B-5C48-BD26-D6542CC80C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62C76C-D063-3D40-964B-7A6C21CC50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AC2C592-D4DF-B84E-BBBF-D52332B19569}" type="datetimeFigureOut">
              <a:rPr lang="es-ES" smtClean="0"/>
              <a:t>28/08/2023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6C5B9ED-627D-6B49-A78B-C4A6E071F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32D3C3-723C-B843-82C2-F0241635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6A48343-D251-464D-AB2D-5CDFE2F5D6A0}" type="slidenum">
              <a:rPr lang="es-ES" smtClean="0"/>
              <a:t>‹Nº›</a:t>
            </a:fld>
            <a:endParaRPr lang="es-ES" dirty="0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32505" y="6209367"/>
            <a:ext cx="941167" cy="523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916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ADEE-4BCC-4E40-9C1C-1CD95D65F03B}" type="datetimeFigureOut">
              <a:rPr lang="es-ES" smtClean="0"/>
              <a:t>28/08/2023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F665A-1CD7-41A7-B6AC-EA3BAE62E9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68353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ADEE-4BCC-4E40-9C1C-1CD95D65F03B}" type="datetimeFigureOut">
              <a:rPr lang="es-ES" smtClean="0"/>
              <a:t>28/08/2023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F665A-1CD7-41A7-B6AC-EA3BAE62E9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69423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4ADEE-4BCC-4E40-9C1C-1CD95D65F03B}" type="datetimeFigureOut">
              <a:rPr lang="es-ES" smtClean="0"/>
              <a:t>28/08/2023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1F665A-1CD7-41A7-B6AC-EA3BAE62E9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121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blipFill dpi="0" rotWithShape="1">
          <a:blip r:embed="rId2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D6277A-4FFA-9342-A3C6-2E791CF3B8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990930"/>
            <a:ext cx="10515600" cy="1462593"/>
          </a:xfrm>
        </p:spPr>
        <p:txBody>
          <a:bodyPr anchor="b">
            <a:normAutofit/>
          </a:bodyPr>
          <a:lstStyle>
            <a:lvl1pPr algn="ctr">
              <a:defRPr sz="4000">
                <a:solidFill>
                  <a:srgbClr val="0097D9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339CEF9-AE9B-414F-9108-DE636C7171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3480510"/>
            <a:ext cx="10515600" cy="851542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E72E27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51DE604-2986-CD4B-9747-7740F9A4E7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AC2C592-D4DF-B84E-BBBF-D52332B19569}" type="datetimeFigureOut">
              <a:rPr lang="es-ES" smtClean="0"/>
              <a:t>28/08/2023</a:t>
            </a:fld>
            <a:endParaRPr lang="es-ES" dirty="0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2D35C0-70BC-7D42-AC00-9937B09DE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AE9840-631E-CC4E-966C-D1C2CD761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6A48343-D251-464D-AB2D-5CDFE2F5D6A0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7" name="19 CuadroTexto">
            <a:extLst>
              <a:ext uri="{FF2B5EF4-FFF2-40B4-BE49-F238E27FC236}">
                <a16:creationId xmlns:a16="http://schemas.microsoft.com/office/drawing/2014/main" id="{C841F5FA-5E8C-4D4E-B99B-9C6C9CCF6184}"/>
              </a:ext>
            </a:extLst>
          </p:cNvPr>
          <p:cNvSpPr txBox="1"/>
          <p:nvPr userDrawn="1"/>
        </p:nvSpPr>
        <p:spPr>
          <a:xfrm>
            <a:off x="9212317" y="6169970"/>
            <a:ext cx="29796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“En marcha hacia la transformación” lanzamiento del  trabajo grupos</a:t>
            </a:r>
          </a:p>
          <a:p>
            <a:pPr algn="ctr"/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26 de noviembre, 2019</a:t>
            </a:r>
          </a:p>
        </p:txBody>
      </p:sp>
    </p:spTree>
    <p:extLst>
      <p:ext uri="{BB962C8B-B14F-4D97-AF65-F5344CB8AC3E}">
        <p14:creationId xmlns:p14="http://schemas.microsoft.com/office/powerpoint/2010/main" val="4122869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A995A2-52EA-154E-9D23-7F3CCA1DA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1AB1691-BC11-FA41-9BCA-A2DF96A3F6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0623D4E-3CF8-204C-A49F-CD288226DA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82193E8-DD90-544E-9D7A-C4CCB0F73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AC2C592-D4DF-B84E-BBBF-D52332B19569}" type="datetimeFigureOut">
              <a:rPr lang="es-ES" smtClean="0"/>
              <a:t>28/08/2023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406350-3BFB-6141-AC66-FEC8E89A4A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2D0F79C-3115-E348-B19C-84FFB688A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6A48343-D251-464D-AB2D-5CDFE2F5D6A0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8" name="19 CuadroTexto">
            <a:extLst>
              <a:ext uri="{FF2B5EF4-FFF2-40B4-BE49-F238E27FC236}">
                <a16:creationId xmlns:a16="http://schemas.microsoft.com/office/drawing/2014/main" id="{E4D46CE3-9FFF-4885-8BCD-AB640922E7A1}"/>
              </a:ext>
            </a:extLst>
          </p:cNvPr>
          <p:cNvSpPr txBox="1"/>
          <p:nvPr userDrawn="1"/>
        </p:nvSpPr>
        <p:spPr>
          <a:xfrm>
            <a:off x="9212317" y="6169970"/>
            <a:ext cx="29796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“En marcha hacia la transformación” lanzamiento del  trabajo grupos</a:t>
            </a:r>
          </a:p>
          <a:p>
            <a:pPr algn="ctr"/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26 de noviembre, 2019</a:t>
            </a:r>
          </a:p>
        </p:txBody>
      </p:sp>
    </p:spTree>
    <p:extLst>
      <p:ext uri="{BB962C8B-B14F-4D97-AF65-F5344CB8AC3E}">
        <p14:creationId xmlns:p14="http://schemas.microsoft.com/office/powerpoint/2010/main" val="22708916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565CF1-AAA9-FB49-8AE4-4E5CD85CC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6A3EAF4-83A2-8C43-9A11-79CF55699F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90F15A2-8C48-4942-B163-F07427422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47848BA-AAFF-754F-B5D3-DDC2DD3F6B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AE5FB0F-AEF7-DC42-9381-8B0055F262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08C6D14-E9E9-FE48-BC27-47D4CF9029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AC2C592-D4DF-B84E-BBBF-D52332B19569}" type="datetimeFigureOut">
              <a:rPr lang="es-ES" smtClean="0"/>
              <a:t>28/08/2023</a:t>
            </a:fld>
            <a:endParaRPr lang="es-ES" dirty="0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9AD9D88-AA26-2B43-98F7-7BB7156F9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A0EB94E-5F62-BB43-9D0D-5EA0525CE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6A48343-D251-464D-AB2D-5CDFE2F5D6A0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10" name="19 CuadroTexto">
            <a:extLst>
              <a:ext uri="{FF2B5EF4-FFF2-40B4-BE49-F238E27FC236}">
                <a16:creationId xmlns:a16="http://schemas.microsoft.com/office/drawing/2014/main" id="{5015596C-6093-4A1F-B1CF-567821A3C3A2}"/>
              </a:ext>
            </a:extLst>
          </p:cNvPr>
          <p:cNvSpPr txBox="1"/>
          <p:nvPr userDrawn="1"/>
        </p:nvSpPr>
        <p:spPr>
          <a:xfrm>
            <a:off x="9212317" y="6169970"/>
            <a:ext cx="29796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“En marcha hacia la transformación” lanzamiento del  trabajo grupos</a:t>
            </a:r>
          </a:p>
          <a:p>
            <a:pPr algn="ctr"/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26 de noviembre, 2019</a:t>
            </a:r>
          </a:p>
        </p:txBody>
      </p:sp>
    </p:spTree>
    <p:extLst>
      <p:ext uri="{BB962C8B-B14F-4D97-AF65-F5344CB8AC3E}">
        <p14:creationId xmlns:p14="http://schemas.microsoft.com/office/powerpoint/2010/main" val="3649565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3E92042-5765-3C4A-9135-D867BBA19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B7531B4-16D5-FE4B-99EC-A53E8AE119C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AC2C592-D4DF-B84E-BBBF-D52332B19569}" type="datetimeFigureOut">
              <a:rPr lang="es-ES" smtClean="0"/>
              <a:t>28/08/2023</a:t>
            </a:fld>
            <a:endParaRPr lang="es-ES" dirty="0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96E7BAF-271F-7440-8548-D5CCAA778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C63BF9E-0F6B-2848-902F-8A4F7C6D7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6A48343-D251-464D-AB2D-5CDFE2F5D6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50294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24818B9-DADE-1046-8681-2312C06026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AC2C592-D4DF-B84E-BBBF-D52332B19569}" type="datetimeFigureOut">
              <a:rPr lang="es-ES" smtClean="0"/>
              <a:t>28/08/2023</a:t>
            </a:fld>
            <a:endParaRPr lang="es-ES" dirty="0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1CAEF8C-43E1-FF43-A229-8411E892C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0C743C9-9C61-FF43-9898-DE69AB627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6A48343-D251-464D-AB2D-5CDFE2F5D6A0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50078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697F05-8818-264C-8B37-EF0FF7026C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65A717-CEEE-0941-BB64-0CE473F0C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264B711-A253-6C4C-836A-537F5D0309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53C61E1-02CA-4547-9BCE-072A5BB7245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AC2C592-D4DF-B84E-BBBF-D52332B19569}" type="datetimeFigureOut">
              <a:rPr lang="es-ES" smtClean="0"/>
              <a:t>28/08/2023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781DB0-B605-2745-A758-94441482E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0C781C4-3A8F-9349-ABB3-B558C0ECD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6A48343-D251-464D-AB2D-5CDFE2F5D6A0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8" name="19 CuadroTexto">
            <a:extLst>
              <a:ext uri="{FF2B5EF4-FFF2-40B4-BE49-F238E27FC236}">
                <a16:creationId xmlns:a16="http://schemas.microsoft.com/office/drawing/2014/main" id="{13AB133C-1111-44A1-9F97-6B57DC3D0F16}"/>
              </a:ext>
            </a:extLst>
          </p:cNvPr>
          <p:cNvSpPr txBox="1"/>
          <p:nvPr userDrawn="1"/>
        </p:nvSpPr>
        <p:spPr>
          <a:xfrm>
            <a:off x="9212317" y="6169970"/>
            <a:ext cx="29796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“En marcha hacia la transformación” lanzamiento del  trabajo grupos</a:t>
            </a:r>
          </a:p>
          <a:p>
            <a:pPr algn="ctr"/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26 de noviembre, 2019</a:t>
            </a:r>
          </a:p>
        </p:txBody>
      </p:sp>
    </p:spTree>
    <p:extLst>
      <p:ext uri="{BB962C8B-B14F-4D97-AF65-F5344CB8AC3E}">
        <p14:creationId xmlns:p14="http://schemas.microsoft.com/office/powerpoint/2010/main" val="2692150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09327C-0249-6546-998F-D3434FBD0F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79A477D-C14C-BE46-AFD6-A146C95C46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4DF308-A1BB-1D46-8716-E7F316EF4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9B0A857-6F9C-334A-85D3-6A6D845DB1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9AC2C592-D4DF-B84E-BBBF-D52332B19569}" type="datetimeFigureOut">
              <a:rPr lang="es-ES" smtClean="0"/>
              <a:t>28/08/2023</a:t>
            </a:fld>
            <a:endParaRPr lang="es-ES" dirty="0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7A5102F-F1AF-1E46-9C57-C5A89521A6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C94D48-64AF-684D-A895-66025B5AF7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fld id="{C6A48343-D251-464D-AB2D-5CDFE2F5D6A0}" type="slidenum">
              <a:rPr lang="es-ES" smtClean="0"/>
              <a:t>‹Nº›</a:t>
            </a:fld>
            <a:endParaRPr lang="es-ES" dirty="0"/>
          </a:p>
        </p:txBody>
      </p:sp>
      <p:sp>
        <p:nvSpPr>
          <p:cNvPr id="8" name="19 CuadroTexto">
            <a:extLst>
              <a:ext uri="{FF2B5EF4-FFF2-40B4-BE49-F238E27FC236}">
                <a16:creationId xmlns:a16="http://schemas.microsoft.com/office/drawing/2014/main" id="{BEAACE5B-4DEF-4ED3-82F8-F0E1737F62CD}"/>
              </a:ext>
            </a:extLst>
          </p:cNvPr>
          <p:cNvSpPr txBox="1"/>
          <p:nvPr userDrawn="1"/>
        </p:nvSpPr>
        <p:spPr>
          <a:xfrm>
            <a:off x="9212317" y="6169970"/>
            <a:ext cx="29796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“En marcha hacia la transformación” lanzamiento del  trabajo grupos</a:t>
            </a:r>
          </a:p>
          <a:p>
            <a:pPr algn="ctr"/>
            <a:r>
              <a:rPr lang="es-ES" sz="1400" dirty="0">
                <a:latin typeface="Calibri" panose="020F0502020204030204" pitchFamily="34" charset="0"/>
                <a:cs typeface="Calibri" panose="020F0502020204030204" pitchFamily="34" charset="0"/>
              </a:rPr>
              <a:t>26 de noviembre, 2019</a:t>
            </a:r>
          </a:p>
        </p:txBody>
      </p:sp>
    </p:spTree>
    <p:extLst>
      <p:ext uri="{BB962C8B-B14F-4D97-AF65-F5344CB8AC3E}">
        <p14:creationId xmlns:p14="http://schemas.microsoft.com/office/powerpoint/2010/main" val="48617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1B75BCB-200B-8144-82D7-CE036EE8F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0235" y="2"/>
            <a:ext cx="11801272" cy="7328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2E7D1B-1BE1-214F-82FE-472A4FD8CB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8340" y="885285"/>
            <a:ext cx="11801272" cy="5055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</a:p>
        </p:txBody>
      </p:sp>
      <p:grpSp>
        <p:nvGrpSpPr>
          <p:cNvPr id="4" name="8 Grupo">
            <a:extLst>
              <a:ext uri="{FF2B5EF4-FFF2-40B4-BE49-F238E27FC236}">
                <a16:creationId xmlns:a16="http://schemas.microsoft.com/office/drawing/2014/main" id="{3B4F2A75-7F65-4B28-AC58-6EAE4033D9D6}"/>
              </a:ext>
            </a:extLst>
          </p:cNvPr>
          <p:cNvGrpSpPr/>
          <p:nvPr userDrawn="1"/>
        </p:nvGrpSpPr>
        <p:grpSpPr>
          <a:xfrm>
            <a:off x="10822941" y="6195848"/>
            <a:ext cx="1369060" cy="662152"/>
            <a:chOff x="10822940" y="6195848"/>
            <a:chExt cx="1369060" cy="662152"/>
          </a:xfrm>
        </p:grpSpPr>
        <p:sp>
          <p:nvSpPr>
            <p:cNvPr id="5" name="4 Rectángulo">
              <a:extLst>
                <a:ext uri="{FF2B5EF4-FFF2-40B4-BE49-F238E27FC236}">
                  <a16:creationId xmlns:a16="http://schemas.microsoft.com/office/drawing/2014/main" id="{CE036785-DCE7-4BF6-83AB-8581FE4BBCF2}"/>
                </a:ext>
              </a:extLst>
            </p:cNvPr>
            <p:cNvSpPr/>
            <p:nvPr/>
          </p:nvSpPr>
          <p:spPr>
            <a:xfrm>
              <a:off x="10822940" y="6195848"/>
              <a:ext cx="1369060" cy="6621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18 Rectángulo">
              <a:extLst>
                <a:ext uri="{FF2B5EF4-FFF2-40B4-BE49-F238E27FC236}">
                  <a16:creationId xmlns:a16="http://schemas.microsoft.com/office/drawing/2014/main" id="{E35BBE4A-B5C0-4643-BAC0-42A16B688AEC}"/>
                </a:ext>
              </a:extLst>
            </p:cNvPr>
            <p:cNvSpPr/>
            <p:nvPr/>
          </p:nvSpPr>
          <p:spPr>
            <a:xfrm>
              <a:off x="11043434" y="6195848"/>
              <a:ext cx="1148565" cy="6621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0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3540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42" r:id="rId1"/>
    <p:sldLayoutId id="2147484243" r:id="rId2"/>
    <p:sldLayoutId id="2147484244" r:id="rId3"/>
    <p:sldLayoutId id="2147484245" r:id="rId4"/>
    <p:sldLayoutId id="2147484246" r:id="rId5"/>
    <p:sldLayoutId id="2147484247" r:id="rId6"/>
    <p:sldLayoutId id="2147484248" r:id="rId7"/>
    <p:sldLayoutId id="2147484249" r:id="rId8"/>
    <p:sldLayoutId id="2147484250" r:id="rId9"/>
    <p:sldLayoutId id="2147484251" r:id="rId10"/>
    <p:sldLayoutId id="2147484252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84ADEE-4BCC-4E40-9C1C-1CD95D65F03B}" type="datetimeFigureOut">
              <a:rPr lang="es-ES" smtClean="0"/>
              <a:t>28/08/2023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F665A-1CD7-41A7-B6AC-EA3BAE62E945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592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54" r:id="rId1"/>
    <p:sldLayoutId id="2147484255" r:id="rId2"/>
    <p:sldLayoutId id="2147484256" r:id="rId3"/>
    <p:sldLayoutId id="2147484257" r:id="rId4"/>
    <p:sldLayoutId id="2147484258" r:id="rId5"/>
    <p:sldLayoutId id="2147484259" r:id="rId6"/>
    <p:sldLayoutId id="2147484260" r:id="rId7"/>
    <p:sldLayoutId id="2147484261" r:id="rId8"/>
    <p:sldLayoutId id="2147484262" r:id="rId9"/>
    <p:sldLayoutId id="2147484263" r:id="rId10"/>
    <p:sldLayoutId id="214748426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559A1D-1705-CC49-ADF1-EF79AC24E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2"/>
            <a:ext cx="10225136" cy="732817"/>
          </a:xfrm>
        </p:spPr>
        <p:txBody>
          <a:bodyPr>
            <a:normAutofit fontScale="90000"/>
          </a:bodyPr>
          <a:lstStyle/>
          <a:p>
            <a:pPr algn="ctr">
              <a:lnSpc>
                <a:spcPct val="130000"/>
              </a:lnSpc>
            </a:pPr>
            <a:r>
              <a:rPr lang="es-ES" sz="1800" dirty="0"/>
              <a:t>RESULTADOS DE UN NUEVO PROCEDIMIENTO DE GESTIÓN DE PREOPERATORIOS EN LA RACIONALIZACIÓN DE USO DE PRUEBAS DIAGNÓSTICAS</a:t>
            </a:r>
          </a:p>
        </p:txBody>
      </p:sp>
      <p:sp>
        <p:nvSpPr>
          <p:cNvPr id="5" name="Rectángulo 4"/>
          <p:cNvSpPr/>
          <p:nvPr/>
        </p:nvSpPr>
        <p:spPr>
          <a:xfrm>
            <a:off x="587388" y="1196752"/>
            <a:ext cx="11017224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Objeto: Evaluar el resultado de un nuevo procedimiento de gestión de preoperatorios, </a:t>
            </a:r>
            <a:r>
              <a:rPr lang="es-E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en el cual corresponde </a:t>
            </a: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a la Consulta de Pre-anestesia la solicitud de los exploraciones de </a:t>
            </a:r>
            <a:r>
              <a:rPr lang="es-E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Rx</a:t>
            </a: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 de Tórax (en lugar de a los servicios quirúrgicos).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Fuente de datos: Historia Clínica Electrónica.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Periodo de estudio: 2018 (antes de la implementación del nuevo procedimiento) vs. 2022 (después de su implementación).</a:t>
            </a: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Población de estudio: </a:t>
            </a:r>
            <a:r>
              <a:rPr lang="es-E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Pacientes que entraron en lista de espera quirúrgica y </a:t>
            </a: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salieron por intervención </a:t>
            </a:r>
            <a:r>
              <a:rPr lang="es-E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durante </a:t>
            </a: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el periodo de </a:t>
            </a:r>
            <a:r>
              <a:rPr lang="es-E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estudio.</a:t>
            </a:r>
            <a:endParaRPr lang="es-E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Métodos: Se obtuvieron las solicitudes </a:t>
            </a:r>
            <a:r>
              <a:rPr lang="es-E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ES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Rx</a:t>
            </a: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 de Tórax registradas durante </a:t>
            </a:r>
            <a:r>
              <a:rPr lang="es-E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los periodos </a:t>
            </a: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de </a:t>
            </a:r>
            <a:r>
              <a:rPr lang="es-E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estudio </a:t>
            </a: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correspondientes a los pacientes de la población de </a:t>
            </a:r>
            <a:r>
              <a:rPr lang="es-E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estudio. Se distribuyeron por </a:t>
            </a: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el nivel de riesgo anestésico (ASA) del paciente y el </a:t>
            </a:r>
            <a:r>
              <a:rPr lang="es-E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servicio peticionario. Se </a:t>
            </a: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calculó la proporción de pacientes a los que se realizó la exploración respecto del total y se contrastaron sus diferencias entre los periodos considerados mediante la prueba de ꭕ</a:t>
            </a:r>
            <a:r>
              <a:rPr lang="es-ES" sz="20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s-ES" sz="2000" dirty="0">
                <a:latin typeface="Calibri" panose="020F0502020204030204" pitchFamily="34" charset="0"/>
                <a:cs typeface="Calibri" panose="020F0502020204030204" pitchFamily="34" charset="0"/>
              </a:rPr>
              <a:t> o el estadístico exacto de Fisher.</a:t>
            </a:r>
          </a:p>
        </p:txBody>
      </p:sp>
    </p:spTree>
    <p:extLst>
      <p:ext uri="{BB962C8B-B14F-4D97-AF65-F5344CB8AC3E}">
        <p14:creationId xmlns:p14="http://schemas.microsoft.com/office/powerpoint/2010/main" val="3115412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559A1D-1705-CC49-ADF1-EF79AC24EC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3432" y="2"/>
            <a:ext cx="10225136" cy="732817"/>
          </a:xfrm>
        </p:spPr>
        <p:txBody>
          <a:bodyPr>
            <a:normAutofit fontScale="90000"/>
          </a:bodyPr>
          <a:lstStyle/>
          <a:p>
            <a:pPr algn="ctr">
              <a:lnSpc>
                <a:spcPct val="130000"/>
              </a:lnSpc>
            </a:pPr>
            <a:r>
              <a:rPr lang="es-ES" sz="1800" dirty="0"/>
              <a:t>RESULTADOS DE UN NUEVO PROCEDIMIENTO DE GESTIÓN DE PREOPERATORIOS EN LA RACIONALIZACIÓN DE USO DE PRUEBAS DIAGNÓSTICAS</a:t>
            </a:r>
          </a:p>
        </p:txBody>
      </p:sp>
      <p:sp>
        <p:nvSpPr>
          <p:cNvPr id="5" name="Rectángulo 4"/>
          <p:cNvSpPr/>
          <p:nvPr/>
        </p:nvSpPr>
        <p:spPr>
          <a:xfrm>
            <a:off x="587388" y="1196752"/>
            <a:ext cx="110172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Resultados: </a:t>
            </a:r>
            <a:endParaRPr lang="es-E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587388" y="4509120"/>
            <a:ext cx="1101722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s-E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Conclusiones: El nuevo programa de gestión de preoperatorios ha reducido significativamente la proporción de pacientes en lista de espera quirúrgica a los que se realiza exploración de </a:t>
            </a:r>
            <a:r>
              <a:rPr lang="es-E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Rx</a:t>
            </a:r>
            <a:r>
              <a:rPr lang="es-E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de Tórax.</a:t>
            </a:r>
            <a:endParaRPr lang="es-E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grpSp>
        <p:nvGrpSpPr>
          <p:cNvPr id="4" name="Grupo 3"/>
          <p:cNvGrpSpPr/>
          <p:nvPr/>
        </p:nvGrpSpPr>
        <p:grpSpPr>
          <a:xfrm>
            <a:off x="1014335" y="1772816"/>
            <a:ext cx="10282002" cy="2736304"/>
            <a:chOff x="1014335" y="1772816"/>
            <a:chExt cx="10282002" cy="2736304"/>
          </a:xfrm>
        </p:grpSpPr>
        <p:pic>
          <p:nvPicPr>
            <p:cNvPr id="7" name="Imagen 6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014335" y="1772816"/>
              <a:ext cx="10282002" cy="2736304"/>
            </a:xfrm>
            <a:prstGeom prst="rect">
              <a:avLst/>
            </a:prstGeom>
          </p:spPr>
        </p:pic>
        <p:sp>
          <p:nvSpPr>
            <p:cNvPr id="3" name="Rectángulo 2"/>
            <p:cNvSpPr/>
            <p:nvPr/>
          </p:nvSpPr>
          <p:spPr>
            <a:xfrm>
              <a:off x="3359696" y="2348880"/>
              <a:ext cx="1152128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0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8" name="Imagen 7"/>
            <p:cNvPicPr>
              <a:picLocks noChangeAspect="1"/>
            </p:cNvPicPr>
            <p:nvPr/>
          </p:nvPicPr>
          <p:blipFill rotWithShape="1">
            <a:blip r:embed="rId2"/>
            <a:srcRect l="22810" t="18421" r="72988" b="71053"/>
            <a:stretch/>
          </p:blipFill>
          <p:spPr>
            <a:xfrm>
              <a:off x="4007767" y="2284826"/>
              <a:ext cx="432049" cy="288032"/>
            </a:xfrm>
            <a:prstGeom prst="rect">
              <a:avLst/>
            </a:prstGeom>
          </p:spPr>
        </p:pic>
        <p:pic>
          <p:nvPicPr>
            <p:cNvPr id="6" name="Imagen 5"/>
            <p:cNvPicPr>
              <a:picLocks noChangeAspect="1"/>
            </p:cNvPicPr>
            <p:nvPr/>
          </p:nvPicPr>
          <p:blipFill rotWithShape="1">
            <a:blip r:embed="rId2"/>
            <a:srcRect l="28413" t="18421" r="65984" b="71053"/>
            <a:stretch/>
          </p:blipFill>
          <p:spPr>
            <a:xfrm>
              <a:off x="3287688" y="2284826"/>
              <a:ext cx="576064" cy="288032"/>
            </a:xfrm>
            <a:prstGeom prst="rect">
              <a:avLst/>
            </a:prstGeom>
          </p:spPr>
        </p:pic>
        <p:sp>
          <p:nvSpPr>
            <p:cNvPr id="12" name="Rectángulo 11"/>
            <p:cNvSpPr/>
            <p:nvPr/>
          </p:nvSpPr>
          <p:spPr>
            <a:xfrm>
              <a:off x="7536160" y="2320830"/>
              <a:ext cx="1152128" cy="21602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sz="1000" b="1" dirty="0" smtClean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11" name="Imagen 10"/>
            <p:cNvPicPr>
              <a:picLocks noChangeAspect="1"/>
            </p:cNvPicPr>
            <p:nvPr/>
          </p:nvPicPr>
          <p:blipFill rotWithShape="1">
            <a:blip r:embed="rId2"/>
            <a:srcRect l="22810" t="18421" r="72988" b="71053"/>
            <a:stretch/>
          </p:blipFill>
          <p:spPr>
            <a:xfrm>
              <a:off x="8107122" y="2284826"/>
              <a:ext cx="432049" cy="288032"/>
            </a:xfrm>
            <a:prstGeom prst="rect">
              <a:avLst/>
            </a:prstGeom>
          </p:spPr>
        </p:pic>
        <p:pic>
          <p:nvPicPr>
            <p:cNvPr id="10" name="Imagen 9"/>
            <p:cNvPicPr>
              <a:picLocks noChangeAspect="1"/>
            </p:cNvPicPr>
            <p:nvPr/>
          </p:nvPicPr>
          <p:blipFill rotWithShape="1">
            <a:blip r:embed="rId2"/>
            <a:srcRect l="28413" t="18421" r="65984" b="71053"/>
            <a:stretch/>
          </p:blipFill>
          <p:spPr>
            <a:xfrm>
              <a:off x="7536160" y="2284826"/>
              <a:ext cx="576064" cy="28803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26060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Tema de Office">
  <a:themeElements>
    <a:clrScheme name="Personalizados 1">
      <a:dk1>
        <a:srgbClr val="3F403F"/>
      </a:dk1>
      <a:lt1>
        <a:srgbClr val="FFFFFF"/>
      </a:lt1>
      <a:dk2>
        <a:srgbClr val="44546A"/>
      </a:dk2>
      <a:lt2>
        <a:srgbClr val="E7E6E6"/>
      </a:lt2>
      <a:accent1>
        <a:srgbClr val="0196D7"/>
      </a:accent1>
      <a:accent2>
        <a:srgbClr val="E63025"/>
      </a:accent2>
      <a:accent3>
        <a:srgbClr val="93A4A6"/>
      </a:accent3>
      <a:accent4>
        <a:srgbClr val="87D86C"/>
      </a:accent4>
      <a:accent5>
        <a:srgbClr val="001F5F"/>
      </a:accent5>
      <a:accent6>
        <a:srgbClr val="7E7F7E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097D9"/>
        </a:solidFill>
        <a:ln>
          <a:noFill/>
        </a:ln>
      </a:spPr>
      <a:bodyPr rtlCol="0" anchor="ctr"/>
      <a:lstStyle>
        <a:defPPr algn="ctr">
          <a:defRPr sz="1000" b="1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E72E27"/>
          </a:solidFill>
          <a:headEnd type="oval" w="med" len="med"/>
          <a:tailEnd type="oval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869590b1-4787-43f2-9d1d-380c55b935fc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49404733A74D944EA6CBEF6E6232A92E" ma:contentTypeVersion="16" ma:contentTypeDescription="Crear nuevo documento." ma:contentTypeScope="" ma:versionID="363eb8608d0aaeb6edc5c6194c7a7b85">
  <xsd:schema xmlns:xsd="http://www.w3.org/2001/XMLSchema" xmlns:xs="http://www.w3.org/2001/XMLSchema" xmlns:p="http://schemas.microsoft.com/office/2006/metadata/properties" xmlns:ns3="0407f5c4-4fd2-4297-87ed-2a50fa7abfd1" xmlns:ns4="869590b1-4787-43f2-9d1d-380c55b935fc" targetNamespace="http://schemas.microsoft.com/office/2006/metadata/properties" ma:root="true" ma:fieldsID="2e01870de487e735d3ef8ae9205b4e82" ns3:_="" ns4:_="">
    <xsd:import namespace="0407f5c4-4fd2-4297-87ed-2a50fa7abfd1"/>
    <xsd:import namespace="869590b1-4787-43f2-9d1d-380c55b935fc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LengthInSeconds" minOccurs="0"/>
                <xsd:element ref="ns4:MediaServiceLocation" minOccurs="0"/>
                <xsd:element ref="ns4:_activity" minOccurs="0"/>
                <xsd:element ref="ns4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07f5c4-4fd2-4297-87ed-2a50fa7abfd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ash de la sugerencia para compartir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9590b1-4787-43f2-9d1d-380c55b935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744F40-581C-4648-998B-02E000B07527}">
  <ds:schemaRefs>
    <ds:schemaRef ds:uri="http://purl.org/dc/terms/"/>
    <ds:schemaRef ds:uri="http://schemas.microsoft.com/office/2006/metadata/properties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869590b1-4787-43f2-9d1d-380c55b935fc"/>
    <ds:schemaRef ds:uri="0407f5c4-4fd2-4297-87ed-2a50fa7abfd1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C81F56C-E14A-41E8-8924-80BECFC685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1B713C-5C63-45DC-97D8-05E07BC6C0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407f5c4-4fd2-4297-87ed-2a50fa7abfd1"/>
    <ds:schemaRef ds:uri="869590b1-4787-43f2-9d1d-380c55b935f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7742</TotalTime>
  <Words>244</Words>
  <Application>Microsoft Office PowerPoint</Application>
  <PresentationFormat>Panorámica</PresentationFormat>
  <Paragraphs>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2_Tema de Office</vt:lpstr>
      <vt:lpstr>Diseño personalizado</vt:lpstr>
      <vt:lpstr>RESULTADOS DE UN NUEVO PROCEDIMIENTO DE GESTIÓN DE PREOPERATORIOS EN LA RACIONALIZACIÓN DE USO DE PRUEBAS DIAGNÓSTICAS</vt:lpstr>
      <vt:lpstr>RESULTADOS DE UN NUEVO PROCEDIMIENTO DE GESTIÓN DE PREOPERATORIOS EN LA RACIONALIZACIÓN DE USO DE PRUEBAS DIAGNÓSTICAS</vt:lpstr>
    </vt:vector>
  </TitlesOfParts>
  <Company>IMIM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Administrator</dc:creator>
  <cp:lastModifiedBy>Revilla Ostolaza.Yolanda</cp:lastModifiedBy>
  <cp:revision>612</cp:revision>
  <cp:lastPrinted>2022-02-28T18:20:13Z</cp:lastPrinted>
  <dcterms:created xsi:type="dcterms:W3CDTF">2010-06-03T10:55:39Z</dcterms:created>
  <dcterms:modified xsi:type="dcterms:W3CDTF">2023-08-28T10:00:03Z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0x01010049404733A74D944EA6CBEF6E6232A92E</vt:lpwstr>
  </property>
</Properties>
</file>