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1148B7B0-C14D-4AB6-ACE0-E46A44C190D0}" type="datetimeFigureOut">
              <a:rPr lang="es-ES" smtClean="0"/>
              <a:t>17/04/2024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378759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148B7B0-C14D-4AB6-ACE0-E46A44C190D0}" type="datetimeFigureOut">
              <a:rPr lang="es-ES" smtClean="0"/>
              <a:t>17/04/2024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236663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148B7B0-C14D-4AB6-ACE0-E46A44C190D0}" type="datetimeFigureOut">
              <a:rPr lang="es-ES" smtClean="0"/>
              <a:t>17/04/2024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190223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148B7B0-C14D-4AB6-ACE0-E46A44C190D0}" type="datetimeFigureOut">
              <a:rPr lang="es-ES" smtClean="0"/>
              <a:t>17/04/2024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218054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148B7B0-C14D-4AB6-ACE0-E46A44C190D0}" type="datetimeFigureOut">
              <a:rPr lang="es-ES" smtClean="0"/>
              <a:t>17/04/2024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269558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148B7B0-C14D-4AB6-ACE0-E46A44C190D0}" type="datetimeFigureOut">
              <a:rPr lang="es-ES" smtClean="0"/>
              <a:t>17/04/2024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229221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148B7B0-C14D-4AB6-ACE0-E46A44C190D0}" type="datetimeFigureOut">
              <a:rPr lang="es-ES" smtClean="0"/>
              <a:t>17/04/2024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43584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148B7B0-C14D-4AB6-ACE0-E46A44C190D0}" type="datetimeFigureOut">
              <a:rPr lang="es-ES" smtClean="0"/>
              <a:t>17/04/2024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263808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148B7B0-C14D-4AB6-ACE0-E46A44C190D0}" type="datetimeFigureOut">
              <a:rPr lang="es-ES" smtClean="0"/>
              <a:t>17/04/2024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13121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148B7B0-C14D-4AB6-ACE0-E46A44C190D0}" type="datetimeFigureOut">
              <a:rPr lang="es-ES" smtClean="0"/>
              <a:t>17/04/2024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188501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148B7B0-C14D-4AB6-ACE0-E46A44C190D0}" type="datetimeFigureOut">
              <a:rPr lang="es-ES" smtClean="0"/>
              <a:t>17/04/2024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D1E0F1-4DC8-4225-8330-DC8E66A6AF3D}" type="slidenum">
              <a:rPr lang="es-ES" smtClean="0"/>
              <a:t>‹Nº›</a:t>
            </a:fld>
            <a:endParaRPr lang="es-ES"/>
          </a:p>
        </p:txBody>
      </p:sp>
    </p:spTree>
    <p:extLst>
      <p:ext uri="{BB962C8B-B14F-4D97-AF65-F5344CB8AC3E}">
        <p14:creationId xmlns:p14="http://schemas.microsoft.com/office/powerpoint/2010/main" val="301272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8B7B0-C14D-4AB6-ACE0-E46A44C190D0}" type="datetimeFigureOut">
              <a:rPr lang="es-ES" smtClean="0"/>
              <a:t>17/04/2024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1E0F1-4DC8-4225-8330-DC8E66A6AF3D}" type="slidenum">
              <a:rPr lang="es-ES" smtClean="0"/>
              <a:t>‹Nº›</a:t>
            </a:fld>
            <a:endParaRPr lang="es-ES"/>
          </a:p>
        </p:txBody>
      </p:sp>
    </p:spTree>
    <p:extLst>
      <p:ext uri="{BB962C8B-B14F-4D97-AF65-F5344CB8AC3E}">
        <p14:creationId xmlns:p14="http://schemas.microsoft.com/office/powerpoint/2010/main" val="355655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ejandro.zarauza@salud.madrid.org" TargetMode="External"/><Relationship Id="rId2" Type="http://schemas.openxmlformats.org/officeDocument/2006/relationships/hyperlink" Target="mailto:carlotam.fernandez@salud.madrid.org" TargetMode="External"/><Relationship Id="rId1" Type="http://schemas.openxmlformats.org/officeDocument/2006/relationships/slideLayout" Target="../slideLayouts/slideLayout1.xml"/><Relationship Id="rId4" Type="http://schemas.openxmlformats.org/officeDocument/2006/relationships/hyperlink" Target="mailto:mgonzalezperez@salud.madri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7498" y="2485651"/>
            <a:ext cx="9144000" cy="2387600"/>
          </a:xfrm>
        </p:spPr>
        <p:txBody>
          <a:bodyPr>
            <a:normAutofit fontScale="90000"/>
          </a:bodyPr>
          <a:lstStyle/>
          <a:p>
            <a:r>
              <a:rPr lang="es-ES" b="1" dirty="0"/>
              <a:t> No Realización de frotis mensuales de la vía central de hemodiálisis de rutina; Realización  ahora sólo si presentan alteraciones a la inspección.</a:t>
            </a:r>
            <a:endParaRPr lang="es-ES" dirty="0"/>
          </a:p>
        </p:txBody>
      </p:sp>
      <p:sp>
        <p:nvSpPr>
          <p:cNvPr id="5" name="Rectangle 1"/>
          <p:cNvSpPr>
            <a:spLocks noChangeArrowheads="1"/>
          </p:cNvSpPr>
          <p:nvPr/>
        </p:nvSpPr>
        <p:spPr bwMode="auto">
          <a:xfrm>
            <a:off x="821574" y="5547047"/>
            <a:ext cx="1083341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s-ES" sz="1600" b="1" dirty="0" smtClean="0">
                <a:solidFill>
                  <a:srgbClr val="1F4E79"/>
                </a:solidFill>
                <a:latin typeface="Arial" panose="020B0604020202020204" pitchFamily="34" charset="0"/>
                <a:ea typeface="Times New Roman" panose="02020603050405020304" pitchFamily="18" charset="0"/>
                <a:cs typeface="Arial" panose="020B0604020202020204" pitchFamily="34" charset="0"/>
              </a:rPr>
              <a:t>Carlota Fernández </a:t>
            </a:r>
            <a:r>
              <a:rPr lang="es-ES" altLang="es-ES" sz="1600" b="1" dirty="0" err="1" smtClean="0">
                <a:solidFill>
                  <a:srgbClr val="1F4E79"/>
                </a:solidFill>
                <a:latin typeface="Arial" panose="020B0604020202020204" pitchFamily="34" charset="0"/>
                <a:ea typeface="Times New Roman" panose="02020603050405020304" pitchFamily="18" charset="0"/>
                <a:cs typeface="Arial" panose="020B0604020202020204" pitchFamily="34" charset="0"/>
              </a:rPr>
              <a:t>Camblor</a:t>
            </a:r>
            <a:r>
              <a:rPr lang="es-ES" altLang="es-ES" sz="1600" b="1" dirty="0" smtClean="0">
                <a:solidFill>
                  <a:srgbClr val="1F4E79"/>
                </a:solidFill>
                <a:latin typeface="Arial" panose="020B0604020202020204" pitchFamily="34" charset="0"/>
                <a:ea typeface="Times New Roman" panose="02020603050405020304" pitchFamily="18" charset="0"/>
                <a:cs typeface="Arial" panose="020B0604020202020204" pitchFamily="34" charset="0"/>
              </a:rPr>
              <a:t>, Alejandro </a:t>
            </a:r>
            <a:r>
              <a:rPr lang="es-ES" altLang="es-ES" sz="1600" b="1" dirty="0" err="1" smtClean="0">
                <a:solidFill>
                  <a:srgbClr val="1F4E79"/>
                </a:solidFill>
                <a:latin typeface="Arial" panose="020B0604020202020204" pitchFamily="34" charset="0"/>
                <a:ea typeface="Times New Roman" panose="02020603050405020304" pitchFamily="18" charset="0"/>
                <a:cs typeface="Arial" panose="020B0604020202020204" pitchFamily="34" charset="0"/>
              </a:rPr>
              <a:t>Zarauza</a:t>
            </a:r>
            <a:r>
              <a:rPr lang="es-ES" altLang="es-ES" sz="1600" b="1" dirty="0" smtClean="0">
                <a:solidFill>
                  <a:srgbClr val="1F4E79"/>
                </a:solidFill>
                <a:latin typeface="Arial" panose="020B0604020202020204" pitchFamily="34" charset="0"/>
                <a:ea typeface="Times New Roman" panose="02020603050405020304" pitchFamily="18" charset="0"/>
                <a:cs typeface="Arial" panose="020B0604020202020204" pitchFamily="34" charset="0"/>
              </a:rPr>
              <a:t> </a:t>
            </a:r>
            <a:r>
              <a:rPr lang="es-ES" altLang="es-ES" sz="1600" b="1" dirty="0" err="1" smtClean="0">
                <a:solidFill>
                  <a:srgbClr val="1F4E79"/>
                </a:solidFill>
                <a:latin typeface="Arial" panose="020B0604020202020204" pitchFamily="34" charset="0"/>
                <a:ea typeface="Times New Roman" panose="02020603050405020304" pitchFamily="18" charset="0"/>
                <a:cs typeface="Arial" panose="020B0604020202020204" pitchFamily="34" charset="0"/>
              </a:rPr>
              <a:t>Santoveña</a:t>
            </a:r>
            <a:r>
              <a:rPr lang="es-ES" altLang="es-ES" sz="1600" b="1" dirty="0" smtClean="0">
                <a:solidFill>
                  <a:srgbClr val="1F4E79"/>
                </a:solidFill>
                <a:latin typeface="Arial" panose="020B0604020202020204" pitchFamily="34" charset="0"/>
                <a:ea typeface="Times New Roman" panose="02020603050405020304" pitchFamily="18" charset="0"/>
                <a:cs typeface="Arial" panose="020B0604020202020204" pitchFamily="34" charset="0"/>
              </a:rPr>
              <a:t>, Paz González Pérez, Diego Morante Martínez</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100" b="1" i="0" u="none" strike="noStrike" cap="none" normalizeH="0" baseline="0" dirty="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100" b="1"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100" b="1"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rPr>
              <a:t>Email de contacto:</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ES" sz="1200" b="0" i="0" u="none" strike="noStrike" cap="none" normalizeH="0" baseline="0" dirty="0" smtClean="0">
                <a:ln>
                  <a:noFill/>
                </a:ln>
                <a:solidFill>
                  <a:schemeClr val="tx1"/>
                </a:solidFill>
                <a:effectLst/>
                <a:ea typeface="Times New Roman" panose="02020603050405020304" pitchFamily="18" charset="0"/>
              </a:rPr>
              <a:t> </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hlinkClick r:id="rId2"/>
              </a:rPr>
              <a:t>carlotam.fernandez@salud.madrid.org</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hlinkClick r:id="rId3"/>
              </a:rPr>
              <a:t>alejandro.zarauza@salud.madrid.org</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ES" sz="1200" b="0" i="0" u="none" strike="noStrike" cap="none" normalizeH="0" baseline="0" dirty="0" smtClean="0">
                <a:ln>
                  <a:noFill/>
                </a:ln>
                <a:solidFill>
                  <a:schemeClr val="tx1"/>
                </a:solidFill>
                <a:effectLst/>
                <a:ea typeface="Times New Roman" panose="02020603050405020304" pitchFamily="18" charset="0"/>
              </a:rPr>
              <a:t> </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hlinkClick r:id="rId4"/>
              </a:rPr>
              <a:t>mgonzalezperez@salud.madrid.org</a:t>
            </a:r>
            <a:r>
              <a:rPr kumimoji="0" lang="es-ES" altLang="es-ES" sz="1100" b="0" i="0" u="none" strike="noStrike" cap="none" normalizeH="0" baseline="0" dirty="0" smtClean="0">
                <a:ln>
                  <a:noFill/>
                </a:ln>
                <a:solidFill>
                  <a:srgbClr val="1F4E79"/>
                </a:solidFill>
                <a:effectLst/>
                <a:latin typeface="Arial" panose="020B0604020202020204" pitchFamily="34" charset="0"/>
                <a:ea typeface="Times New Roman" panose="02020603050405020304" pitchFamily="18" charset="0"/>
                <a:cs typeface="Arial" panose="020B0604020202020204" pitchFamily="34" charset="0"/>
              </a:rPr>
              <a:t>, diego.morante@salud.madrid.org</a:t>
            </a:r>
            <a:r>
              <a:rPr kumimoji="0" lang="es-ES" altLang="es-ES" sz="800" b="0" i="0" u="none" strike="noStrike" cap="none" normalizeH="0" baseline="0" dirty="0" smtClean="0">
                <a:ln>
                  <a:noFill/>
                </a:ln>
                <a:solidFill>
                  <a:schemeClr val="tx1"/>
                </a:solidFill>
                <a:effectLst/>
              </a:rPr>
              <a:t> </a:t>
            </a: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268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418" y="368429"/>
            <a:ext cx="4667901" cy="2629267"/>
          </a:xfrm>
          <a:prstGeom prst="rect">
            <a:avLst/>
          </a:prstGeom>
        </p:spPr>
      </p:pic>
      <p:sp>
        <p:nvSpPr>
          <p:cNvPr id="6" name="CuadroTexto 5"/>
          <p:cNvSpPr txBox="1"/>
          <p:nvPr/>
        </p:nvSpPr>
        <p:spPr>
          <a:xfrm>
            <a:off x="8865083" y="2583520"/>
            <a:ext cx="1553630" cy="215444"/>
          </a:xfrm>
          <a:prstGeom prst="rect">
            <a:avLst/>
          </a:prstGeom>
          <a:noFill/>
        </p:spPr>
        <p:txBody>
          <a:bodyPr wrap="none" rtlCol="0">
            <a:spAutoFit/>
          </a:bodyPr>
          <a:lstStyle/>
          <a:p>
            <a:r>
              <a:rPr lang="en-US" sz="800" kern="1800" dirty="0" smtClean="0">
                <a:latin typeface="Times New Roman" panose="02020603050405020304" pitchFamily="18" charset="0"/>
                <a:cs typeface="Times New Roman" panose="02020603050405020304" pitchFamily="18" charset="0"/>
              </a:rPr>
              <a:t> </a:t>
            </a:r>
            <a:r>
              <a:rPr lang="en-US" sz="800" kern="1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Borzych-Duzalka</a:t>
            </a:r>
            <a:r>
              <a:rPr lang="en-US" sz="800" kern="1800" dirty="0" smtClean="0">
                <a:effectLst/>
                <a:latin typeface="Times New Roman" panose="02020603050405020304" pitchFamily="18" charset="0"/>
                <a:ea typeface="Times New Roman" panose="02020603050405020304" pitchFamily="18" charset="0"/>
                <a:cs typeface="Times New Roman" panose="02020603050405020304" pitchFamily="18" charset="0"/>
              </a:rPr>
              <a:t> D et </a:t>
            </a:r>
            <a:r>
              <a:rPr lang="en-US" sz="800" kern="1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Als</a:t>
            </a:r>
            <a:r>
              <a:rPr lang="en-US" sz="800" kern="1800" dirty="0" smtClean="0">
                <a:effectLst/>
                <a:latin typeface="Times New Roman" panose="02020603050405020304" pitchFamily="18" charset="0"/>
                <a:ea typeface="Times New Roman" panose="02020603050405020304" pitchFamily="18" charset="0"/>
                <a:cs typeface="Times New Roman" panose="02020603050405020304" pitchFamily="18" charset="0"/>
              </a:rPr>
              <a:t>. 2019</a:t>
            </a:r>
            <a:endParaRPr lang="es-ES" sz="800" dirty="0"/>
          </a:p>
        </p:txBody>
      </p:sp>
      <p:sp>
        <p:nvSpPr>
          <p:cNvPr id="7" name="CuadroTexto 6"/>
          <p:cNvSpPr txBox="1"/>
          <p:nvPr/>
        </p:nvSpPr>
        <p:spPr>
          <a:xfrm>
            <a:off x="557418" y="5116414"/>
            <a:ext cx="1234633" cy="246221"/>
          </a:xfrm>
          <a:prstGeom prst="rect">
            <a:avLst/>
          </a:prstGeom>
          <a:solidFill>
            <a:schemeClr val="bg1"/>
          </a:solidFill>
          <a:ln w="76200">
            <a:noFill/>
          </a:ln>
        </p:spPr>
        <p:txBody>
          <a:bodyPr wrap="none" rtlCol="0">
            <a:spAutoFit/>
          </a:bodyPr>
          <a:lstStyle/>
          <a:p>
            <a:pPr lvl="0"/>
            <a:r>
              <a:rPr lang="en-US" sz="1000" dirty="0"/>
              <a:t>Shroff R  Et </a:t>
            </a:r>
            <a:r>
              <a:rPr lang="en-US" sz="1000" dirty="0" err="1"/>
              <a:t>Als</a:t>
            </a:r>
            <a:r>
              <a:rPr lang="en-US" sz="1000" dirty="0"/>
              <a:t> </a:t>
            </a:r>
            <a:r>
              <a:rPr lang="es-ES" sz="1000" dirty="0" smtClean="0"/>
              <a:t>2019</a:t>
            </a:r>
            <a:endParaRPr lang="es-ES" sz="1000" dirty="0"/>
          </a:p>
        </p:txBody>
      </p:sp>
      <p:pic>
        <p:nvPicPr>
          <p:cNvPr id="8" name="Imagen 7"/>
          <p:cNvPicPr>
            <a:picLocks noChangeAspect="1"/>
          </p:cNvPicPr>
          <p:nvPr/>
        </p:nvPicPr>
        <p:blipFill>
          <a:blip r:embed="rId3"/>
          <a:stretch>
            <a:fillRect/>
          </a:stretch>
        </p:blipFill>
        <p:spPr>
          <a:xfrm>
            <a:off x="557418" y="3411439"/>
            <a:ext cx="3343275" cy="1704975"/>
          </a:xfrm>
          <a:prstGeom prst="rect">
            <a:avLst/>
          </a:prstGeom>
        </p:spPr>
      </p:pic>
      <p:sp>
        <p:nvSpPr>
          <p:cNvPr id="10" name="CuadroTexto 9"/>
          <p:cNvSpPr txBox="1"/>
          <p:nvPr/>
        </p:nvSpPr>
        <p:spPr>
          <a:xfrm>
            <a:off x="499229" y="5530157"/>
            <a:ext cx="3607258" cy="978044"/>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s-ES" sz="1400" b="1" dirty="0" smtClean="0">
                <a:solidFill>
                  <a:schemeClr val="bg1"/>
                </a:solidFill>
              </a:rPr>
              <a:t>Niños menores de 20 Kg</a:t>
            </a:r>
          </a:p>
          <a:p>
            <a:pPr marL="285750" indent="-285750">
              <a:buFont typeface="Arial" panose="020B0604020202020204" pitchFamily="34" charset="0"/>
              <a:buChar char="•"/>
            </a:pPr>
            <a:r>
              <a:rPr lang="es-ES" sz="1400" b="1" dirty="0" smtClean="0">
                <a:solidFill>
                  <a:schemeClr val="bg1"/>
                </a:solidFill>
              </a:rPr>
              <a:t>Requerimientos urgentes de diálisis</a:t>
            </a:r>
          </a:p>
          <a:p>
            <a:pPr marL="285750" indent="-285750">
              <a:buFont typeface="Arial" panose="020B0604020202020204" pitchFamily="34" charset="0"/>
              <a:buChar char="•"/>
            </a:pPr>
            <a:r>
              <a:rPr lang="es-ES" sz="1400" b="1" dirty="0" smtClean="0">
                <a:solidFill>
                  <a:schemeClr val="bg1"/>
                </a:solidFill>
              </a:rPr>
              <a:t>Tiempo en diálisis hasta trasplante esperable &lt; 1 año</a:t>
            </a:r>
            <a:endParaRPr lang="es-ES" sz="1400" b="1" dirty="0">
              <a:solidFill>
                <a:schemeClr val="bg1"/>
              </a:solidFill>
            </a:endParaRPr>
          </a:p>
        </p:txBody>
      </p:sp>
      <p:sp>
        <p:nvSpPr>
          <p:cNvPr id="12" name="CuadroTexto 11"/>
          <p:cNvSpPr txBox="1"/>
          <p:nvPr/>
        </p:nvSpPr>
        <p:spPr>
          <a:xfrm>
            <a:off x="5440768" y="2243928"/>
            <a:ext cx="1063112" cy="215444"/>
          </a:xfrm>
          <a:prstGeom prst="rect">
            <a:avLst/>
          </a:prstGeom>
          <a:noFill/>
        </p:spPr>
        <p:txBody>
          <a:bodyPr wrap="none" rtlCol="0">
            <a:spAutoFit/>
          </a:bodyPr>
          <a:lstStyle/>
          <a:p>
            <a:r>
              <a:rPr lang="en-US" sz="800" kern="1800" smtClean="0">
                <a:latin typeface="Times New Roman" panose="02020603050405020304" pitchFamily="18" charset="0"/>
                <a:cs typeface="Times New Roman" panose="02020603050405020304" pitchFamily="18" charset="0"/>
              </a:rPr>
              <a:t> </a:t>
            </a:r>
            <a:r>
              <a:rPr lang="en-US" sz="800" kern="1800" smtClean="0">
                <a:effectLst/>
                <a:latin typeface="Times New Roman" panose="02020603050405020304" pitchFamily="18" charset="0"/>
                <a:ea typeface="Times New Roman" panose="02020603050405020304" pitchFamily="18" charset="0"/>
                <a:cs typeface="Times New Roman" panose="02020603050405020304" pitchFamily="18" charset="0"/>
              </a:rPr>
              <a:t>Almond Et Als 2021</a:t>
            </a:r>
            <a:endParaRPr lang="es-ES" sz="800" dirty="0"/>
          </a:p>
        </p:txBody>
      </p:sp>
      <p:pic>
        <p:nvPicPr>
          <p:cNvPr id="13" name="Imagen 12"/>
          <p:cNvPicPr>
            <a:picLocks noChangeAspect="1"/>
          </p:cNvPicPr>
          <p:nvPr/>
        </p:nvPicPr>
        <p:blipFill>
          <a:blip r:embed="rId4"/>
          <a:stretch>
            <a:fillRect/>
          </a:stretch>
        </p:blipFill>
        <p:spPr>
          <a:xfrm>
            <a:off x="8865083" y="368429"/>
            <a:ext cx="3150352" cy="2215091"/>
          </a:xfrm>
          <a:prstGeom prst="rect">
            <a:avLst/>
          </a:prstGeom>
        </p:spPr>
      </p:pic>
      <p:graphicFrame>
        <p:nvGraphicFramePr>
          <p:cNvPr id="14" name="Tabla 13"/>
          <p:cNvGraphicFramePr>
            <a:graphicFrameLocks noGrp="1"/>
          </p:cNvGraphicFramePr>
          <p:nvPr>
            <p:extLst>
              <p:ext uri="{D42A27DB-BD31-4B8C-83A1-F6EECF244321}">
                <p14:modId xmlns:p14="http://schemas.microsoft.com/office/powerpoint/2010/main" val="2256594101"/>
              </p:ext>
            </p:extLst>
          </p:nvPr>
        </p:nvGraphicFramePr>
        <p:xfrm>
          <a:off x="5440768" y="368429"/>
          <a:ext cx="3208865" cy="1750011"/>
        </p:xfrm>
        <a:graphic>
          <a:graphicData uri="http://schemas.openxmlformats.org/drawingml/2006/table">
            <a:tbl>
              <a:tblPr firstRow="1" firstCol="1" bandRow="1">
                <a:tableStyleId>{5C22544A-7EE6-4342-B048-85BDC9FD1C3A}</a:tableStyleId>
              </a:tblPr>
              <a:tblGrid>
                <a:gridCol w="868338">
                  <a:extLst>
                    <a:ext uri="{9D8B030D-6E8A-4147-A177-3AD203B41FA5}">
                      <a16:colId xmlns:a16="http://schemas.microsoft.com/office/drawing/2014/main" val="20000"/>
                    </a:ext>
                  </a:extLst>
                </a:gridCol>
                <a:gridCol w="1198146">
                  <a:extLst>
                    <a:ext uri="{9D8B030D-6E8A-4147-A177-3AD203B41FA5}">
                      <a16:colId xmlns:a16="http://schemas.microsoft.com/office/drawing/2014/main" val="20001"/>
                    </a:ext>
                  </a:extLst>
                </a:gridCol>
                <a:gridCol w="1142381">
                  <a:extLst>
                    <a:ext uri="{9D8B030D-6E8A-4147-A177-3AD203B41FA5}">
                      <a16:colId xmlns:a16="http://schemas.microsoft.com/office/drawing/2014/main" val="20002"/>
                    </a:ext>
                  </a:extLst>
                </a:gridCol>
              </a:tblGrid>
              <a:tr h="254916">
                <a:tc>
                  <a:txBody>
                    <a:bodyPr/>
                    <a:lstStyle/>
                    <a:p>
                      <a:endParaRPr lang="es-ES" sz="1100" dirty="0">
                        <a:effectLst/>
                        <a:latin typeface="Calibri" panose="020F0502020204030204" pitchFamily="34" charset="0"/>
                      </a:endParaRPr>
                    </a:p>
                  </a:txBody>
                  <a:tcPr marL="68580" marR="68580" marT="0" marB="0"/>
                </a:tc>
                <a:tc>
                  <a:txBody>
                    <a:bodyPr/>
                    <a:lstStyle/>
                    <a:p>
                      <a:pPr algn="ctr">
                        <a:lnSpc>
                          <a:spcPct val="107000"/>
                        </a:lnSpc>
                        <a:spcAft>
                          <a:spcPts val="0"/>
                        </a:spcAft>
                      </a:pPr>
                      <a:r>
                        <a:rPr lang="es-ES" sz="1100" dirty="0">
                          <a:effectLst/>
                        </a:rPr>
                        <a:t>AVF</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a:effectLst/>
                        </a:rPr>
                        <a:t>CVC</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8365">
                <a:tc>
                  <a:txBody>
                    <a:bodyPr/>
                    <a:lstStyle/>
                    <a:p>
                      <a:pPr>
                        <a:lnSpc>
                          <a:spcPct val="107000"/>
                        </a:lnSpc>
                        <a:spcAft>
                          <a:spcPts val="0"/>
                        </a:spcAft>
                      </a:pPr>
                      <a:r>
                        <a:rPr lang="es-ES" sz="1100" dirty="0">
                          <a:effectLst/>
                        </a:rPr>
                        <a:t>Infecciones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a:effectLst/>
                        </a:rPr>
                        <a:t>0,1 por 1000 días-FAV</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a:effectLst/>
                        </a:rPr>
                        <a:t>1,3 por 1000 días-cat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8365">
                <a:tc>
                  <a:txBody>
                    <a:bodyPr/>
                    <a:lstStyle/>
                    <a:p>
                      <a:pPr>
                        <a:lnSpc>
                          <a:spcPct val="107000"/>
                        </a:lnSpc>
                        <a:spcAft>
                          <a:spcPts val="0"/>
                        </a:spcAft>
                      </a:pPr>
                      <a:r>
                        <a:rPr lang="es-ES" sz="1100">
                          <a:effectLst/>
                        </a:rPr>
                        <a:t>Disfunción - mecánica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a:effectLst/>
                        </a:rPr>
                        <a:t>1,2 por 1000 </a:t>
                      </a:r>
                      <a:r>
                        <a:rPr lang="es-ES" sz="1100" dirty="0" smtClean="0">
                          <a:effectLst/>
                        </a:rPr>
                        <a:t>   </a:t>
                      </a:r>
                      <a:r>
                        <a:rPr lang="es-ES" sz="1100" dirty="0" err="1" smtClean="0">
                          <a:effectLst/>
                        </a:rPr>
                        <a:t>dias</a:t>
                      </a:r>
                      <a:r>
                        <a:rPr lang="es-ES" sz="1100" dirty="0" smtClean="0">
                          <a:effectLst/>
                        </a:rPr>
                        <a:t>-FAV</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a:effectLst/>
                        </a:rPr>
                        <a:t>2,5 por 1000 días-cat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8365">
                <a:tc>
                  <a:txBody>
                    <a:bodyPr/>
                    <a:lstStyle/>
                    <a:p>
                      <a:pPr>
                        <a:lnSpc>
                          <a:spcPct val="107000"/>
                        </a:lnSpc>
                        <a:spcAft>
                          <a:spcPts val="0"/>
                        </a:spcAft>
                      </a:pPr>
                      <a:r>
                        <a:rPr lang="es-ES" sz="1100" dirty="0">
                          <a:effectLst/>
                        </a:rPr>
                        <a:t>Trombosis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a:effectLst/>
                        </a:rPr>
                        <a:t>0,8 por 12 mes-FAV</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100" dirty="0">
                          <a:effectLst/>
                        </a:rPr>
                        <a:t>8 por 12 mes-</a:t>
                      </a:r>
                      <a:r>
                        <a:rPr lang="es-ES" sz="1100" dirty="0" err="1">
                          <a:effectLst/>
                        </a:rPr>
                        <a:t>cat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15" name="Rectángulo 14"/>
          <p:cNvSpPr/>
          <p:nvPr/>
        </p:nvSpPr>
        <p:spPr>
          <a:xfrm>
            <a:off x="557418" y="2858319"/>
            <a:ext cx="6096000" cy="230832"/>
          </a:xfrm>
          <a:prstGeom prst="rect">
            <a:avLst/>
          </a:prstGeom>
        </p:spPr>
        <p:txBody>
          <a:bodyPr>
            <a:spAutoFit/>
          </a:bodyPr>
          <a:lstStyle/>
          <a:p>
            <a:pPr lvl="0"/>
            <a:r>
              <a:rPr lang="en-US" sz="900" kern="1800" dirty="0">
                <a:latin typeface="Times New Roman" panose="02020603050405020304" pitchFamily="18" charset="0"/>
                <a:cs typeface="Times New Roman" panose="02020603050405020304" pitchFamily="18" charset="0"/>
              </a:rPr>
              <a:t> </a:t>
            </a:r>
            <a:r>
              <a:rPr lang="en-US" sz="900" dirty="0" err="1"/>
              <a:t>Lok</a:t>
            </a:r>
            <a:r>
              <a:rPr lang="en-US" sz="900" dirty="0"/>
              <a:t> et </a:t>
            </a:r>
            <a:r>
              <a:rPr lang="en-US" sz="900" dirty="0" err="1"/>
              <a:t>Als</a:t>
            </a:r>
            <a:r>
              <a:rPr lang="en-US" sz="900" dirty="0"/>
              <a:t>. KDOQI Clinical Practice Guideline for </a:t>
            </a:r>
            <a:r>
              <a:rPr lang="en-US" sz="900" dirty="0" smtClean="0"/>
              <a:t>Vascular </a:t>
            </a:r>
            <a:r>
              <a:rPr lang="en-US" sz="900" dirty="0"/>
              <a:t>Access: 2019 Update. 2020</a:t>
            </a:r>
            <a:endParaRPr lang="es-ES" sz="900" dirty="0"/>
          </a:p>
        </p:txBody>
      </p:sp>
      <p:sp>
        <p:nvSpPr>
          <p:cNvPr id="17" name="CuadroTexto 16"/>
          <p:cNvSpPr txBox="1"/>
          <p:nvPr/>
        </p:nvSpPr>
        <p:spPr>
          <a:xfrm>
            <a:off x="5225319" y="2488078"/>
            <a:ext cx="3069009" cy="369332"/>
          </a:xfrm>
          <a:prstGeom prst="rect">
            <a:avLst/>
          </a:prstGeom>
          <a:noFill/>
        </p:spPr>
        <p:txBody>
          <a:bodyPr wrap="square" rtlCol="0">
            <a:spAutoFit/>
          </a:bodyPr>
          <a:lstStyle/>
          <a:p>
            <a:r>
              <a:rPr lang="es-ES" b="1" dirty="0" smtClean="0"/>
              <a:t>Complicaciones infecciosas</a:t>
            </a:r>
          </a:p>
        </p:txBody>
      </p:sp>
      <p:pic>
        <p:nvPicPr>
          <p:cNvPr id="18" name="Imagen 17"/>
          <p:cNvPicPr/>
          <p:nvPr/>
        </p:nvPicPr>
        <p:blipFill>
          <a:blip r:embed="rId5">
            <a:extLst>
              <a:ext uri="{28A0092B-C50C-407E-A947-70E740481C1C}">
                <a14:useLocalDpi xmlns:a14="http://schemas.microsoft.com/office/drawing/2010/main" val="0"/>
              </a:ext>
            </a:extLst>
          </a:blip>
          <a:srcRect/>
          <a:stretch>
            <a:fillRect/>
          </a:stretch>
        </p:blipFill>
        <p:spPr bwMode="auto">
          <a:xfrm>
            <a:off x="5728852" y="2886116"/>
            <a:ext cx="4939242" cy="3505200"/>
          </a:xfrm>
          <a:prstGeom prst="rect">
            <a:avLst/>
          </a:prstGeom>
          <a:noFill/>
          <a:ln>
            <a:noFill/>
          </a:ln>
        </p:spPr>
      </p:pic>
      <p:sp>
        <p:nvSpPr>
          <p:cNvPr id="19" name="CuadroTexto 18"/>
          <p:cNvSpPr txBox="1"/>
          <p:nvPr/>
        </p:nvSpPr>
        <p:spPr>
          <a:xfrm>
            <a:off x="5116834" y="6308146"/>
            <a:ext cx="6163277" cy="400110"/>
          </a:xfrm>
          <a:prstGeom prst="rect">
            <a:avLst/>
          </a:prstGeom>
          <a:solidFill>
            <a:schemeClr val="bg1"/>
          </a:solidFill>
          <a:ln w="38100">
            <a:solidFill>
              <a:schemeClr val="accent1"/>
            </a:solidFill>
          </a:ln>
        </p:spPr>
        <p:txBody>
          <a:bodyPr wrap="square" rtlCol="0">
            <a:spAutoFit/>
          </a:bodyPr>
          <a:lstStyle/>
          <a:p>
            <a:pPr marL="285750" lvl="0" indent="-285750">
              <a:buFont typeface="Arial" panose="020B0604020202020204" pitchFamily="34" charset="0"/>
              <a:buChar char="•"/>
            </a:pPr>
            <a:r>
              <a:rPr lang="en-US" sz="1000" b="1" u="sng" dirty="0" err="1" smtClean="0"/>
              <a:t>Mediana</a:t>
            </a:r>
            <a:r>
              <a:rPr lang="en-US" sz="1000" b="1" u="sng" dirty="0" smtClean="0"/>
              <a:t> de </a:t>
            </a:r>
            <a:r>
              <a:rPr lang="en-US" sz="1000" b="1" u="sng" dirty="0" err="1" smtClean="0"/>
              <a:t>supervivencia</a:t>
            </a:r>
            <a:r>
              <a:rPr lang="en-US" sz="1000" b="1" u="sng" dirty="0" smtClean="0"/>
              <a:t> </a:t>
            </a:r>
            <a:r>
              <a:rPr lang="en-US" sz="1000" b="1" u="sng" dirty="0" err="1" smtClean="0"/>
              <a:t>en</a:t>
            </a:r>
            <a:r>
              <a:rPr lang="en-US" sz="1000" b="1" u="sng" dirty="0" smtClean="0"/>
              <a:t> el </a:t>
            </a:r>
            <a:r>
              <a:rPr lang="en-US" sz="1000" b="1" u="sng" dirty="0" err="1" smtClean="0"/>
              <a:t>grupo</a:t>
            </a:r>
            <a:r>
              <a:rPr lang="en-US" sz="1000" b="1" u="sng" dirty="0" smtClean="0"/>
              <a:t> de </a:t>
            </a:r>
            <a:r>
              <a:rPr lang="en-US" sz="1000" b="1" u="sng" dirty="0" err="1" smtClean="0"/>
              <a:t>ausencia</a:t>
            </a:r>
            <a:r>
              <a:rPr lang="en-US" sz="1000" b="1" u="sng" dirty="0" smtClean="0"/>
              <a:t> de </a:t>
            </a:r>
            <a:r>
              <a:rPr lang="en-US" sz="1000" b="1" u="sng" dirty="0" err="1" smtClean="0"/>
              <a:t>infecciones</a:t>
            </a:r>
            <a:r>
              <a:rPr lang="en-US" sz="1000" b="1" dirty="0" smtClean="0"/>
              <a:t> de 15,66 </a:t>
            </a:r>
            <a:r>
              <a:rPr lang="en-US" sz="1000" b="1" dirty="0" err="1" smtClean="0"/>
              <a:t>meses</a:t>
            </a:r>
            <a:r>
              <a:rPr lang="en-US" sz="1000" b="1" dirty="0" smtClean="0"/>
              <a:t> con IC al 95%(7,26-24)</a:t>
            </a:r>
          </a:p>
          <a:p>
            <a:pPr marL="285750" indent="-285750">
              <a:buFont typeface="Arial" panose="020B0604020202020204" pitchFamily="34" charset="0"/>
              <a:buChar char="•"/>
            </a:pPr>
            <a:r>
              <a:rPr lang="en-US" sz="1000" b="1" u="sng" dirty="0" err="1" smtClean="0"/>
              <a:t>Mediana</a:t>
            </a:r>
            <a:r>
              <a:rPr lang="en-US" sz="1000" b="1" u="sng" dirty="0" smtClean="0"/>
              <a:t> de </a:t>
            </a:r>
            <a:r>
              <a:rPr lang="en-US" sz="1000" b="1" u="sng" dirty="0" err="1" smtClean="0"/>
              <a:t>supervivencia</a:t>
            </a:r>
            <a:r>
              <a:rPr lang="en-US" sz="1000" b="1" u="sng" dirty="0" smtClean="0"/>
              <a:t> </a:t>
            </a:r>
            <a:r>
              <a:rPr lang="en-US" sz="1000" b="1" u="sng" dirty="0" err="1" smtClean="0"/>
              <a:t>en</a:t>
            </a:r>
            <a:r>
              <a:rPr lang="en-US" sz="1000" b="1" u="sng" dirty="0" smtClean="0"/>
              <a:t> el </a:t>
            </a:r>
            <a:r>
              <a:rPr lang="en-US" sz="1000" b="1" u="sng" dirty="0" err="1" smtClean="0"/>
              <a:t>grupo</a:t>
            </a:r>
            <a:r>
              <a:rPr lang="en-US" sz="1000" b="1" u="sng" dirty="0" smtClean="0"/>
              <a:t> de </a:t>
            </a:r>
            <a:r>
              <a:rPr lang="en-US" sz="1000" b="1" u="sng" dirty="0" err="1" smtClean="0"/>
              <a:t>presencia</a:t>
            </a:r>
            <a:r>
              <a:rPr lang="en-US" sz="1000" b="1" u="sng" dirty="0" smtClean="0"/>
              <a:t> de </a:t>
            </a:r>
            <a:r>
              <a:rPr lang="en-US" sz="1000" b="1" u="sng" dirty="0" err="1" smtClean="0"/>
              <a:t>fallo</a:t>
            </a:r>
            <a:r>
              <a:rPr lang="en-US" sz="1000" b="1" u="sng" dirty="0" smtClean="0"/>
              <a:t> </a:t>
            </a:r>
            <a:r>
              <a:rPr lang="en-US" sz="1000" b="1" u="sng" dirty="0" err="1" smtClean="0"/>
              <a:t>mecánico</a:t>
            </a:r>
            <a:r>
              <a:rPr lang="en-US" sz="1000" b="1" dirty="0" smtClean="0"/>
              <a:t> de 10,7 </a:t>
            </a:r>
            <a:r>
              <a:rPr lang="en-US" sz="1000" b="1" dirty="0" err="1" smtClean="0"/>
              <a:t>meses</a:t>
            </a:r>
            <a:r>
              <a:rPr lang="en-US" sz="1000" b="1" dirty="0" smtClean="0"/>
              <a:t> con IC al 95%(10,1-15)</a:t>
            </a:r>
          </a:p>
        </p:txBody>
      </p:sp>
      <p:sp>
        <p:nvSpPr>
          <p:cNvPr id="20" name="CuadroTexto 19"/>
          <p:cNvSpPr txBox="1"/>
          <p:nvPr/>
        </p:nvSpPr>
        <p:spPr>
          <a:xfrm>
            <a:off x="9629416" y="4387741"/>
            <a:ext cx="1191352" cy="369332"/>
          </a:xfrm>
          <a:prstGeom prst="rect">
            <a:avLst/>
          </a:prstGeom>
          <a:noFill/>
        </p:spPr>
        <p:txBody>
          <a:bodyPr wrap="none" rtlCol="0">
            <a:spAutoFit/>
          </a:bodyPr>
          <a:lstStyle/>
          <a:p>
            <a:r>
              <a:rPr lang="es-ES" dirty="0" smtClean="0"/>
              <a:t>2012-2022</a:t>
            </a:r>
            <a:endParaRPr lang="es-ES" dirty="0"/>
          </a:p>
        </p:txBody>
      </p:sp>
    </p:spTree>
    <p:extLst>
      <p:ext uri="{BB962C8B-B14F-4D97-AF65-F5344CB8AC3E}">
        <p14:creationId xmlns:p14="http://schemas.microsoft.com/office/powerpoint/2010/main" val="19790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animBg="1"/>
      <p:bldP spid="12" grpId="0"/>
      <p:bldP spid="17" grpId="0"/>
      <p:bldP spid="19"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348" y="99117"/>
            <a:ext cx="10515600" cy="1325563"/>
          </a:xfrm>
        </p:spPr>
        <p:txBody>
          <a:bodyPr/>
          <a:lstStyle/>
          <a:p>
            <a:r>
              <a:rPr lang="es-ES" b="1" dirty="0" smtClean="0"/>
              <a:t>Principales medidas de prevención</a:t>
            </a:r>
            <a:endParaRPr lang="es-ES" b="1" dirty="0"/>
          </a:p>
        </p:txBody>
      </p:sp>
      <p:sp>
        <p:nvSpPr>
          <p:cNvPr id="3" name="Marcador de contenido 2"/>
          <p:cNvSpPr>
            <a:spLocks noGrp="1"/>
          </p:cNvSpPr>
          <p:nvPr>
            <p:ph idx="1"/>
          </p:nvPr>
        </p:nvSpPr>
        <p:spPr>
          <a:xfrm>
            <a:off x="838200" y="1559618"/>
            <a:ext cx="10515600" cy="4351338"/>
          </a:xfrm>
        </p:spPr>
        <p:txBody>
          <a:bodyPr>
            <a:normAutofit lnSpcReduction="10000"/>
          </a:bodyPr>
          <a:lstStyle/>
          <a:p>
            <a:r>
              <a:rPr lang="es-ES" dirty="0" smtClean="0"/>
              <a:t>Educación a la familia sobre el cuidado del catéter</a:t>
            </a:r>
          </a:p>
          <a:p>
            <a:r>
              <a:rPr lang="es-ES" dirty="0" smtClean="0"/>
              <a:t>Implementación y medidas de asepsia por parte del personal sanitario</a:t>
            </a:r>
          </a:p>
          <a:p>
            <a:pPr lvl="1"/>
            <a:r>
              <a:rPr lang="es-ES" dirty="0"/>
              <a:t>L</a:t>
            </a:r>
            <a:r>
              <a:rPr lang="es-ES" dirty="0" smtClean="0"/>
              <a:t>impieza </a:t>
            </a:r>
            <a:r>
              <a:rPr lang="es-ES" dirty="0"/>
              <a:t>con periodicidad </a:t>
            </a:r>
            <a:r>
              <a:rPr lang="es-ES" dirty="0" smtClean="0"/>
              <a:t>mínimo semanal </a:t>
            </a:r>
            <a:r>
              <a:rPr lang="es-ES" dirty="0"/>
              <a:t>del </a:t>
            </a:r>
            <a:r>
              <a:rPr lang="es-ES" dirty="0" smtClean="0"/>
              <a:t>orificio con clorhexidina o suero</a:t>
            </a:r>
          </a:p>
          <a:p>
            <a:pPr lvl="1"/>
            <a:r>
              <a:rPr lang="es-ES" dirty="0" smtClean="0"/>
              <a:t>Inspección visual del orificio en cada sesión de hemodiálisis</a:t>
            </a:r>
          </a:p>
          <a:p>
            <a:pPr lvl="1"/>
            <a:r>
              <a:rPr lang="es-ES" dirty="0"/>
              <a:t>U</a:t>
            </a:r>
            <a:r>
              <a:rPr lang="es-ES" dirty="0" smtClean="0"/>
              <a:t>so </a:t>
            </a:r>
            <a:r>
              <a:rPr lang="es-ES" dirty="0"/>
              <a:t>de apósitos de </a:t>
            </a:r>
            <a:r>
              <a:rPr lang="es-ES" dirty="0" smtClean="0"/>
              <a:t>clorhexidina o similares transparentes</a:t>
            </a:r>
          </a:p>
          <a:p>
            <a:pPr lvl="1"/>
            <a:r>
              <a:rPr lang="es-ES" dirty="0" smtClean="0"/>
              <a:t>Sellado </a:t>
            </a:r>
            <a:r>
              <a:rPr lang="es-ES" dirty="0"/>
              <a:t>con soluciones que contengan antisépticos dentro de su </a:t>
            </a:r>
            <a:r>
              <a:rPr lang="es-ES" dirty="0" smtClean="0"/>
              <a:t>composición (</a:t>
            </a:r>
            <a:r>
              <a:rPr lang="es-ES" dirty="0" err="1" smtClean="0"/>
              <a:t>Taurolidina</a:t>
            </a:r>
            <a:r>
              <a:rPr lang="es-ES" dirty="0" smtClean="0"/>
              <a:t>)</a:t>
            </a:r>
          </a:p>
          <a:p>
            <a:pPr lvl="1"/>
            <a:r>
              <a:rPr lang="es-ES" dirty="0" smtClean="0"/>
              <a:t>No recomendada profilaxis antibiótica</a:t>
            </a:r>
          </a:p>
          <a:p>
            <a:pPr lvl="1"/>
            <a:r>
              <a:rPr lang="es-ES" b="1" u="sng" dirty="0" smtClean="0"/>
              <a:t>NO HACER FROTIS RUTINARIOS DEL ORIFICIO</a:t>
            </a:r>
            <a:endParaRPr lang="es-ES" b="1" u="sng" dirty="0"/>
          </a:p>
        </p:txBody>
      </p:sp>
      <p:sp>
        <p:nvSpPr>
          <p:cNvPr id="4" name="Rectángulo 3"/>
          <p:cNvSpPr/>
          <p:nvPr/>
        </p:nvSpPr>
        <p:spPr>
          <a:xfrm>
            <a:off x="163483" y="5971079"/>
            <a:ext cx="11914909" cy="666849"/>
          </a:xfrm>
          <a:prstGeom prst="rect">
            <a:avLst/>
          </a:prstGeom>
        </p:spPr>
        <p:txBody>
          <a:bodyPr wrap="square">
            <a:spAutoFit/>
          </a:bodyPr>
          <a:lstStyle/>
          <a:p>
            <a:pPr marL="171450" lvl="0" indent="-171450" algn="just">
              <a:spcAft>
                <a:spcPts val="800"/>
              </a:spcAft>
              <a:buFont typeface="Arial" panose="020B0604020202020204" pitchFamily="34" charset="0"/>
              <a:buChar char="•"/>
            </a:pPr>
            <a:r>
              <a:rPr lang="en-GB" sz="800" dirty="0" err="1">
                <a:latin typeface="Arial" panose="020B0604020202020204" pitchFamily="34" charset="0"/>
                <a:cs typeface="Arial" panose="020B0604020202020204" pitchFamily="34" charset="0"/>
              </a:rPr>
              <a:t>Neu</a:t>
            </a:r>
            <a:r>
              <a:rPr lang="en-GB" sz="800" dirty="0">
                <a:latin typeface="Arial" panose="020B0604020202020204" pitchFamily="34" charset="0"/>
                <a:cs typeface="Arial" panose="020B0604020202020204" pitchFamily="34" charset="0"/>
              </a:rPr>
              <a:t> AM, et </a:t>
            </a:r>
            <a:r>
              <a:rPr lang="en-GB" sz="800" dirty="0" err="1">
                <a:latin typeface="Arial" panose="020B0604020202020204" pitchFamily="34" charset="0"/>
                <a:cs typeface="Arial" panose="020B0604020202020204" pitchFamily="34" charset="0"/>
              </a:rPr>
              <a:t>Als</a:t>
            </a:r>
            <a:r>
              <a:rPr lang="en-GB" sz="800" dirty="0">
                <a:latin typeface="Arial" panose="020B0604020202020204" pitchFamily="34" charset="0"/>
                <a:cs typeface="Arial" panose="020B0604020202020204" pitchFamily="34" charset="0"/>
              </a:rPr>
              <a:t>; SCOPE Collaborative Participants. Design of the standardizing care to improve outcomes in </a:t>
            </a:r>
            <a:r>
              <a:rPr lang="en-GB" sz="800" dirty="0" err="1">
                <a:latin typeface="Arial" panose="020B0604020202020204" pitchFamily="34" charset="0"/>
                <a:cs typeface="Arial" panose="020B0604020202020204" pitchFamily="34" charset="0"/>
              </a:rPr>
              <a:t>pediatric</a:t>
            </a:r>
            <a:r>
              <a:rPr lang="en-GB" sz="800" dirty="0">
                <a:latin typeface="Arial" panose="020B0604020202020204" pitchFamily="34" charset="0"/>
                <a:cs typeface="Arial" panose="020B0604020202020204" pitchFamily="34" charset="0"/>
              </a:rPr>
              <a:t> end stage renal disease collaborative. </a:t>
            </a:r>
            <a:r>
              <a:rPr lang="es-ES" sz="800" dirty="0" err="1">
                <a:latin typeface="Arial" panose="020B0604020202020204" pitchFamily="34" charset="0"/>
                <a:cs typeface="Arial" panose="020B0604020202020204" pitchFamily="34" charset="0"/>
              </a:rPr>
              <a:t>Pediatr</a:t>
            </a:r>
            <a:r>
              <a:rPr lang="es-ES" sz="800" dirty="0">
                <a:latin typeface="Arial" panose="020B0604020202020204" pitchFamily="34" charset="0"/>
                <a:cs typeface="Arial" panose="020B0604020202020204" pitchFamily="34" charset="0"/>
              </a:rPr>
              <a:t> </a:t>
            </a:r>
            <a:r>
              <a:rPr lang="es-ES" sz="800" dirty="0" err="1">
                <a:latin typeface="Arial" panose="020B0604020202020204" pitchFamily="34" charset="0"/>
                <a:cs typeface="Arial" panose="020B0604020202020204" pitchFamily="34" charset="0"/>
              </a:rPr>
              <a:t>Nephrol</a:t>
            </a:r>
            <a:r>
              <a:rPr lang="es-ES" sz="800" dirty="0">
                <a:latin typeface="Arial" panose="020B0604020202020204" pitchFamily="34" charset="0"/>
                <a:cs typeface="Arial" panose="020B0604020202020204" pitchFamily="34" charset="0"/>
              </a:rPr>
              <a:t>. </a:t>
            </a:r>
            <a:r>
              <a:rPr lang="es-ES" sz="800" dirty="0" smtClean="0">
                <a:latin typeface="Arial" panose="020B0604020202020204" pitchFamily="34" charset="0"/>
                <a:cs typeface="Arial" panose="020B0604020202020204" pitchFamily="34" charset="0"/>
              </a:rPr>
              <a:t>2014 Sep;29(9</a:t>
            </a:r>
            <a:r>
              <a:rPr lang="es-ES" sz="800" dirty="0">
                <a:latin typeface="Arial" panose="020B0604020202020204" pitchFamily="34" charset="0"/>
                <a:cs typeface="Arial" panose="020B0604020202020204" pitchFamily="34" charset="0"/>
              </a:rPr>
              <a:t>):</a:t>
            </a:r>
            <a:r>
              <a:rPr lang="es-ES" sz="800" dirty="0" smtClean="0">
                <a:latin typeface="Arial" panose="020B0604020202020204" pitchFamily="34" charset="0"/>
                <a:cs typeface="Arial" panose="020B0604020202020204" pitchFamily="34" charset="0"/>
              </a:rPr>
              <a:t>1477-84</a:t>
            </a:r>
          </a:p>
          <a:p>
            <a:pPr marL="171450" indent="-171450" algn="just">
              <a:spcAft>
                <a:spcPts val="800"/>
              </a:spcAft>
              <a:buFont typeface="Arial" panose="020B0604020202020204" pitchFamily="34" charset="0"/>
              <a:buChar char="•"/>
            </a:pPr>
            <a:r>
              <a:rPr lang="en-US" sz="800" dirty="0" err="1">
                <a:latin typeface="Arial" panose="020B0604020202020204" pitchFamily="34" charset="0"/>
                <a:cs typeface="Arial" panose="020B0604020202020204" pitchFamily="34" charset="0"/>
              </a:rPr>
              <a:t>Golestaneh</a:t>
            </a:r>
            <a:r>
              <a:rPr lang="en-US" sz="800" dirty="0">
                <a:latin typeface="Arial" panose="020B0604020202020204" pitchFamily="34" charset="0"/>
                <a:cs typeface="Arial" panose="020B0604020202020204" pitchFamily="34" charset="0"/>
              </a:rPr>
              <a:t> L et </a:t>
            </a:r>
            <a:r>
              <a:rPr lang="en-US" sz="800" dirty="0" err="1">
                <a:latin typeface="Arial" panose="020B0604020202020204" pitchFamily="34" charset="0"/>
                <a:cs typeface="Arial" panose="020B0604020202020204" pitchFamily="34" charset="0"/>
              </a:rPr>
              <a:t>Als</a:t>
            </a:r>
            <a:r>
              <a:rPr lang="en-US" sz="800" dirty="0">
                <a:latin typeface="Arial" panose="020B0604020202020204" pitchFamily="34" charset="0"/>
                <a:cs typeface="Arial" panose="020B0604020202020204" pitchFamily="34" charset="0"/>
              </a:rPr>
              <a:t> Prevention of hemodialysis catheter infections: Ointments, dressings, locks, and catheter hub devices. </a:t>
            </a:r>
            <a:r>
              <a:rPr lang="es-ES" sz="800" dirty="0" err="1">
                <a:latin typeface="Arial" panose="020B0604020202020204" pitchFamily="34" charset="0"/>
                <a:cs typeface="Arial" panose="020B0604020202020204" pitchFamily="34" charset="0"/>
              </a:rPr>
              <a:t>Hemodial</a:t>
            </a:r>
            <a:r>
              <a:rPr lang="es-ES" sz="800" dirty="0">
                <a:latin typeface="Arial" panose="020B0604020202020204" pitchFamily="34" charset="0"/>
                <a:cs typeface="Arial" panose="020B0604020202020204" pitchFamily="34" charset="0"/>
              </a:rPr>
              <a:t> </a:t>
            </a:r>
            <a:r>
              <a:rPr lang="es-ES" sz="800" dirty="0" err="1">
                <a:latin typeface="Arial" panose="020B0604020202020204" pitchFamily="34" charset="0"/>
                <a:cs typeface="Arial" panose="020B0604020202020204" pitchFamily="34" charset="0"/>
              </a:rPr>
              <a:t>Int</a:t>
            </a:r>
            <a:r>
              <a:rPr lang="es-ES" sz="800" dirty="0">
                <a:latin typeface="Arial" panose="020B0604020202020204" pitchFamily="34" charset="0"/>
                <a:cs typeface="Arial" panose="020B0604020202020204" pitchFamily="34" charset="0"/>
              </a:rPr>
              <a:t>. 2018 </a:t>
            </a:r>
            <a:r>
              <a:rPr lang="es-ES" sz="800" dirty="0" err="1">
                <a:latin typeface="Arial" panose="020B0604020202020204" pitchFamily="34" charset="0"/>
                <a:cs typeface="Arial" panose="020B0604020202020204" pitchFamily="34" charset="0"/>
              </a:rPr>
              <a:t>Vol</a:t>
            </a:r>
            <a:r>
              <a:rPr lang="es-ES" sz="800" dirty="0">
                <a:latin typeface="Arial" panose="020B0604020202020204" pitchFamily="34" charset="0"/>
                <a:cs typeface="Arial" panose="020B0604020202020204" pitchFamily="34" charset="0"/>
              </a:rPr>
              <a:t> 22(S2):  75-82. </a:t>
            </a:r>
            <a:endParaRPr lang="en-US" sz="800" dirty="0" smtClean="0">
              <a:latin typeface="Arial" panose="020B0604020202020204" pitchFamily="34" charset="0"/>
              <a:ea typeface="Calibri" panose="020F0502020204030204" pitchFamily="34" charset="0"/>
              <a:cs typeface="Arial" panose="020B0604020202020204" pitchFamily="34" charset="0"/>
            </a:endParaRPr>
          </a:p>
          <a:p>
            <a:pPr marL="171450" lvl="0" indent="-171450" algn="just">
              <a:spcAft>
                <a:spcPts val="800"/>
              </a:spcAft>
              <a:buFont typeface="Arial" panose="020B0604020202020204" pitchFamily="34" charset="0"/>
              <a:buChar char="•"/>
            </a:pPr>
            <a:r>
              <a:rPr lang="en-US" sz="800" dirty="0" smtClean="0">
                <a:latin typeface="Arial" panose="020B0604020202020204" pitchFamily="34" charset="0"/>
                <a:ea typeface="Calibri" panose="020F0502020204030204" pitchFamily="34" charset="0"/>
                <a:cs typeface="Arial" panose="020B0604020202020204" pitchFamily="34" charset="0"/>
              </a:rPr>
              <a:t>Fisher </a:t>
            </a:r>
            <a:r>
              <a:rPr lang="en-US" sz="800" dirty="0">
                <a:latin typeface="Arial" panose="020B0604020202020204" pitchFamily="34" charset="0"/>
                <a:ea typeface="Calibri" panose="020F0502020204030204" pitchFamily="34" charset="0"/>
                <a:cs typeface="Arial" panose="020B0604020202020204" pitchFamily="34" charset="0"/>
              </a:rPr>
              <a:t>M et </a:t>
            </a:r>
            <a:r>
              <a:rPr lang="en-US" sz="800" dirty="0" err="1">
                <a:latin typeface="Arial" panose="020B0604020202020204" pitchFamily="34" charset="0"/>
                <a:ea typeface="Calibri" panose="020F0502020204030204" pitchFamily="34" charset="0"/>
                <a:cs typeface="Arial" panose="020B0604020202020204" pitchFamily="34" charset="0"/>
              </a:rPr>
              <a:t>Als</a:t>
            </a:r>
            <a:r>
              <a:rPr lang="en-US" sz="800" dirty="0">
                <a:latin typeface="Arial" panose="020B0604020202020204" pitchFamily="34" charset="0"/>
                <a:ea typeface="Calibri" panose="020F0502020204030204" pitchFamily="34" charset="0"/>
                <a:cs typeface="Arial" panose="020B0604020202020204" pitchFamily="34" charset="0"/>
              </a:rPr>
              <a:t> Prevention on Bloodstream infections in patients undergoing </a:t>
            </a:r>
            <a:r>
              <a:rPr lang="en-US" sz="800" dirty="0" err="1">
                <a:latin typeface="Arial" panose="020B0604020202020204" pitchFamily="34" charset="0"/>
                <a:ea typeface="Calibri" panose="020F0502020204030204" pitchFamily="34" charset="0"/>
                <a:cs typeface="Arial" panose="020B0604020202020204" pitchFamily="34" charset="0"/>
              </a:rPr>
              <a:t>hemovdialysis</a:t>
            </a:r>
            <a:r>
              <a:rPr lang="en-US" sz="800" dirty="0">
                <a:latin typeface="Arial" panose="020B0604020202020204" pitchFamily="34" charset="0"/>
                <a:ea typeface="Calibri" panose="020F0502020204030204" pitchFamily="34" charset="0"/>
                <a:cs typeface="Arial" panose="020B0604020202020204" pitchFamily="34" charset="0"/>
              </a:rPr>
              <a:t>  CJASN 2020 Vol 15 132-151</a:t>
            </a:r>
            <a:endParaRPr lang="es-ES" sz="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8961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301534773"/>
              </p:ext>
            </p:extLst>
          </p:nvPr>
        </p:nvGraphicFramePr>
        <p:xfrm>
          <a:off x="871450" y="599071"/>
          <a:ext cx="10515600" cy="4987081"/>
        </p:xfrm>
        <a:graphic>
          <a:graphicData uri="http://schemas.openxmlformats.org/drawingml/2006/table">
            <a:tbl>
              <a:tblPr>
                <a:tableStyleId>{5C22544A-7EE6-4342-B048-85BDC9FD1C3A}</a:tableStyleId>
              </a:tblPr>
              <a:tblGrid>
                <a:gridCol w="1764518">
                  <a:extLst>
                    <a:ext uri="{9D8B030D-6E8A-4147-A177-3AD203B41FA5}">
                      <a16:colId xmlns:a16="http://schemas.microsoft.com/office/drawing/2014/main" val="169166541"/>
                    </a:ext>
                  </a:extLst>
                </a:gridCol>
                <a:gridCol w="8751082">
                  <a:extLst>
                    <a:ext uri="{9D8B030D-6E8A-4147-A177-3AD203B41FA5}">
                      <a16:colId xmlns:a16="http://schemas.microsoft.com/office/drawing/2014/main" val="2879765800"/>
                    </a:ext>
                  </a:extLst>
                </a:gridCol>
              </a:tblGrid>
              <a:tr h="743015">
                <a:tc gridSpan="2">
                  <a:txBody>
                    <a:bodyPr/>
                    <a:lstStyle/>
                    <a:p>
                      <a:pPr algn="ctr">
                        <a:lnSpc>
                          <a:spcPct val="107000"/>
                        </a:lnSpc>
                        <a:spcAft>
                          <a:spcPts val="0"/>
                        </a:spcAft>
                      </a:pPr>
                      <a:r>
                        <a:rPr lang="es-ES" sz="2000" dirty="0" smtClean="0">
                          <a:effectLst/>
                        </a:rPr>
                        <a:t>           </a:t>
                      </a:r>
                      <a:r>
                        <a:rPr lang="es-ES" sz="2000" b="1" dirty="0" smtClean="0">
                          <a:effectLst/>
                        </a:rPr>
                        <a:t>Evitar </a:t>
                      </a:r>
                      <a:r>
                        <a:rPr lang="es-ES" sz="2000" b="1" dirty="0">
                          <a:effectLst/>
                        </a:rPr>
                        <a:t>la realización de frotis de orificio de catéter central para </a:t>
                      </a:r>
                      <a:r>
                        <a:rPr lang="es-ES" sz="2000" b="1" dirty="0" smtClean="0">
                          <a:effectLst/>
                        </a:rPr>
                        <a:t>hemodiálisis </a:t>
                      </a:r>
                      <a:r>
                        <a:rPr lang="es-ES" sz="2000" b="1" dirty="0">
                          <a:effectLst/>
                        </a:rPr>
                        <a:t>rutinarios para control microbiológico de infecciones asociadas a catéter</a:t>
                      </a:r>
                      <a:r>
                        <a:rPr lang="es-ES" sz="2000" b="1" dirty="0" smtClean="0">
                          <a:effectLst/>
                        </a:rPr>
                        <a:t>.</a:t>
                      </a:r>
                      <a:endParaRPr lang="es-ES" sz="2000" b="1" dirty="0">
                        <a:effectLst/>
                      </a:endParaRPr>
                    </a:p>
                  </a:txBody>
                  <a:tcPr marL="0" marR="0" marT="0" marB="0"/>
                </a:tc>
                <a:tc hMerge="1">
                  <a:txBody>
                    <a:bodyPr/>
                    <a:lstStyle/>
                    <a:p>
                      <a:endParaRPr lang="es-ES"/>
                    </a:p>
                  </a:txBody>
                  <a:tcPr/>
                </a:tc>
                <a:extLst>
                  <a:ext uri="{0D108BD9-81ED-4DB2-BD59-A6C34878D82A}">
                    <a16:rowId xmlns:a16="http://schemas.microsoft.com/office/drawing/2014/main" val="18326102"/>
                  </a:ext>
                </a:extLst>
              </a:tr>
              <a:tr h="1229886">
                <a:tc>
                  <a:txBody>
                    <a:bodyPr/>
                    <a:lstStyle/>
                    <a:p>
                      <a:pPr algn="ctr">
                        <a:lnSpc>
                          <a:spcPct val="107000"/>
                        </a:lnSpc>
                        <a:spcAft>
                          <a:spcPts val="0"/>
                        </a:spcAft>
                      </a:pPr>
                      <a:r>
                        <a:rPr lang="es-ES" sz="1100" b="1">
                          <a:effectLst/>
                        </a:rPr>
                        <a:t>Introducción/</a:t>
                      </a:r>
                      <a:endParaRPr lang="es-ES" sz="1200" b="1">
                        <a:effectLst/>
                      </a:endParaRPr>
                    </a:p>
                    <a:p>
                      <a:pPr algn="ctr">
                        <a:lnSpc>
                          <a:spcPct val="107000"/>
                        </a:lnSpc>
                        <a:spcAft>
                          <a:spcPts val="0"/>
                        </a:spcAft>
                      </a:pPr>
                      <a:r>
                        <a:rPr lang="es-ES" sz="1100" b="1">
                          <a:effectLst/>
                        </a:rPr>
                        <a:t>justificación</a:t>
                      </a:r>
                      <a:endParaRPr lang="es-E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s-ES" sz="1100" dirty="0">
                          <a:effectLst/>
                        </a:rPr>
                        <a:t> </a:t>
                      </a:r>
                      <a:endParaRPr lang="es-ES" sz="1200" dirty="0">
                        <a:effectLst/>
                      </a:endParaRPr>
                    </a:p>
                    <a:p>
                      <a:pPr algn="l">
                        <a:lnSpc>
                          <a:spcPct val="107000"/>
                        </a:lnSpc>
                        <a:spcAft>
                          <a:spcPts val="0"/>
                        </a:spcAft>
                      </a:pPr>
                      <a:r>
                        <a:rPr lang="es-ES" sz="1200" dirty="0">
                          <a:effectLst/>
                        </a:rPr>
                        <a:t>La presencia de infecciones asociadas a catéter venoso permanente central tunelizado para hemodiálisis suponen una alta morbilidad. Las medidas de asepsia y vigilancia del orificio de inserción son claves para su prevención. Consideramos que la realización de cultivos de frotis de superficie de control de manera rutinaria sin clínica acompañante, no previenen la aparición de estas complicaciones.</a:t>
                      </a:r>
                      <a:endParaRPr lang="es-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18648028"/>
                  </a:ext>
                </a:extLst>
              </a:tr>
              <a:tr h="1403988">
                <a:tc>
                  <a:txBody>
                    <a:bodyPr/>
                    <a:lstStyle/>
                    <a:p>
                      <a:pPr algn="ctr">
                        <a:lnSpc>
                          <a:spcPct val="107000"/>
                        </a:lnSpc>
                        <a:spcAft>
                          <a:spcPts val="0"/>
                        </a:spcAft>
                      </a:pPr>
                      <a:r>
                        <a:rPr lang="es-ES" sz="1100" b="1">
                          <a:effectLst/>
                        </a:rPr>
                        <a:t>Objetivos</a:t>
                      </a:r>
                      <a:endParaRPr lang="es-E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s-ES" sz="1100" dirty="0">
                          <a:effectLst/>
                        </a:rPr>
                        <a:t> </a:t>
                      </a:r>
                      <a:endParaRPr lang="es-ES" sz="1200" dirty="0">
                        <a:effectLst/>
                      </a:endParaRPr>
                    </a:p>
                    <a:p>
                      <a:pPr algn="l">
                        <a:lnSpc>
                          <a:spcPct val="107000"/>
                        </a:lnSpc>
                        <a:spcAft>
                          <a:spcPts val="0"/>
                        </a:spcAft>
                      </a:pPr>
                      <a:r>
                        <a:rPr lang="es-ES" sz="2000" dirty="0">
                          <a:effectLst/>
                        </a:rPr>
                        <a:t>Evitar la realización de pruebas microbiológicas de rutina innecesarias en el despistaje de infecciones de catéter permanente central tunelizada para </a:t>
                      </a:r>
                      <a:r>
                        <a:rPr lang="es-ES" sz="2000" dirty="0" smtClean="0">
                          <a:effectLst/>
                        </a:rPr>
                        <a:t>hemodiálisis</a:t>
                      </a:r>
                      <a:endParaRPr lang="es-ES" sz="1200" dirty="0">
                        <a:effectLst/>
                      </a:endParaRPr>
                    </a:p>
                    <a:p>
                      <a:pPr algn="l">
                        <a:lnSpc>
                          <a:spcPct val="107000"/>
                        </a:lnSpc>
                        <a:spcAft>
                          <a:spcPts val="0"/>
                        </a:spcAft>
                      </a:pPr>
                      <a:r>
                        <a:rPr lang="es-ES" sz="1100" dirty="0">
                          <a:effectLst/>
                        </a:rPr>
                        <a:t> </a:t>
                      </a:r>
                      <a:endParaRPr lang="es-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307405005"/>
                  </a:ext>
                </a:extLst>
              </a:tr>
              <a:tr h="1610192">
                <a:tc>
                  <a:txBody>
                    <a:bodyPr/>
                    <a:lstStyle/>
                    <a:p>
                      <a:pPr algn="ctr">
                        <a:lnSpc>
                          <a:spcPct val="107000"/>
                        </a:lnSpc>
                        <a:spcAft>
                          <a:spcPts val="0"/>
                        </a:spcAft>
                      </a:pPr>
                      <a:r>
                        <a:rPr lang="es-ES" sz="1100" b="1" dirty="0">
                          <a:effectLst/>
                        </a:rPr>
                        <a:t>Metodología</a:t>
                      </a:r>
                      <a:endPar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s-ES" sz="1100" dirty="0">
                          <a:effectLst/>
                        </a:rPr>
                        <a:t> </a:t>
                      </a:r>
                      <a:endParaRPr lang="es-ES" sz="1200" dirty="0">
                        <a:effectLst/>
                      </a:endParaRPr>
                    </a:p>
                    <a:p>
                      <a:pPr algn="l">
                        <a:lnSpc>
                          <a:spcPct val="107000"/>
                        </a:lnSpc>
                        <a:spcAft>
                          <a:spcPts val="0"/>
                        </a:spcAft>
                      </a:pPr>
                      <a:r>
                        <a:rPr lang="es-ES" sz="1400" dirty="0">
                          <a:effectLst/>
                        </a:rPr>
                        <a:t>Elaboración de un protocolo de cuidado del orificio del catéter de hemodiálisis implementando medidas de asepsia estandarizadas sobre el mismo y dejando de realizar la toma de frotis de orificio de manera rutinaria (En nuestro servicio previo a este cambio se realizaba de manera mensual). A diferencia se realizará el mismo solo si hay presencia de cambios clínicos en el aspecto del orificio (Eritema, exudado, secreción…). </a:t>
                      </a:r>
                      <a:endParaRPr lang="es-E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27104407"/>
                  </a:ext>
                </a:extLst>
              </a:tr>
            </a:tbl>
          </a:graphicData>
        </a:graphic>
      </p:graphicFrame>
    </p:spTree>
    <p:extLst>
      <p:ext uri="{BB962C8B-B14F-4D97-AF65-F5344CB8AC3E}">
        <p14:creationId xmlns:p14="http://schemas.microsoft.com/office/powerpoint/2010/main" val="1822885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2975" y="26836"/>
            <a:ext cx="10515600" cy="1325563"/>
          </a:xfrm>
        </p:spPr>
        <p:txBody>
          <a:bodyPr/>
          <a:lstStyle/>
          <a:p>
            <a:r>
              <a:rPr lang="es-ES" dirty="0" smtClean="0"/>
              <a:t>RESULTADOS</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503620309"/>
              </p:ext>
            </p:extLst>
          </p:nvPr>
        </p:nvGraphicFramePr>
        <p:xfrm>
          <a:off x="2405150" y="2343854"/>
          <a:ext cx="5990704" cy="1297305"/>
        </p:xfrm>
        <a:graphic>
          <a:graphicData uri="http://schemas.openxmlformats.org/drawingml/2006/table">
            <a:tbl>
              <a:tblPr>
                <a:tableStyleId>{5C22544A-7EE6-4342-B048-85BDC9FD1C3A}</a:tableStyleId>
              </a:tblPr>
              <a:tblGrid>
                <a:gridCol w="1497676">
                  <a:extLst>
                    <a:ext uri="{9D8B030D-6E8A-4147-A177-3AD203B41FA5}">
                      <a16:colId xmlns:a16="http://schemas.microsoft.com/office/drawing/2014/main" val="1431144924"/>
                    </a:ext>
                  </a:extLst>
                </a:gridCol>
                <a:gridCol w="1497676">
                  <a:extLst>
                    <a:ext uri="{9D8B030D-6E8A-4147-A177-3AD203B41FA5}">
                      <a16:colId xmlns:a16="http://schemas.microsoft.com/office/drawing/2014/main" val="4275207476"/>
                    </a:ext>
                  </a:extLst>
                </a:gridCol>
                <a:gridCol w="1497676">
                  <a:extLst>
                    <a:ext uri="{9D8B030D-6E8A-4147-A177-3AD203B41FA5}">
                      <a16:colId xmlns:a16="http://schemas.microsoft.com/office/drawing/2014/main" val="1518168161"/>
                    </a:ext>
                  </a:extLst>
                </a:gridCol>
                <a:gridCol w="1497676">
                  <a:extLst>
                    <a:ext uri="{9D8B030D-6E8A-4147-A177-3AD203B41FA5}">
                      <a16:colId xmlns:a16="http://schemas.microsoft.com/office/drawing/2014/main" val="1374130957"/>
                    </a:ext>
                  </a:extLst>
                </a:gridCol>
              </a:tblGrid>
              <a:tr h="190500">
                <a:tc>
                  <a:txBody>
                    <a:bodyPr/>
                    <a:lstStyle/>
                    <a:p>
                      <a:pPr algn="l"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1100" b="1" i="0" u="none" strike="noStrike" dirty="0" smtClean="0">
                          <a:solidFill>
                            <a:schemeClr val="dk1"/>
                          </a:solidFill>
                          <a:effectLst/>
                          <a:latin typeface="+mn-lt"/>
                        </a:rPr>
                        <a:t>Frotis</a:t>
                      </a:r>
                      <a:r>
                        <a:rPr lang="es-ES" sz="1100" b="1" i="0" u="none" strike="noStrike" baseline="0" dirty="0" smtClean="0">
                          <a:solidFill>
                            <a:schemeClr val="dk1"/>
                          </a:solidFill>
                          <a:effectLst/>
                          <a:latin typeface="+mn-lt"/>
                        </a:rPr>
                        <a:t> rutinario mensual</a:t>
                      </a:r>
                    </a:p>
                    <a:p>
                      <a:pPr algn="l" fontAlgn="b"/>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s-ES" sz="1100" b="1" u="none" strike="noStrike" dirty="0" smtClean="0">
                          <a:effectLst/>
                        </a:rPr>
                        <a:t>No frotis rutinario mensual</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s-ES" sz="1100" b="1" u="none" strike="noStrike" dirty="0">
                          <a:effectLst/>
                        </a:rPr>
                        <a:t>TOTAL</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3769020285"/>
                  </a:ext>
                </a:extLst>
              </a:tr>
              <a:tr h="190500">
                <a:tc>
                  <a:txBody>
                    <a:bodyPr/>
                    <a:lstStyle/>
                    <a:p>
                      <a:pPr algn="l" fontAlgn="b"/>
                      <a:r>
                        <a:rPr lang="es-ES" sz="1100" b="1" i="0" u="none" strike="noStrike" dirty="0" smtClean="0">
                          <a:solidFill>
                            <a:srgbClr val="000000"/>
                          </a:solidFill>
                          <a:effectLst/>
                          <a:latin typeface="Calibri" panose="020F0502020204030204" pitchFamily="34" charset="0"/>
                        </a:rPr>
                        <a:t>Número de Catéteres</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u="none" strike="noStrike">
                          <a:effectLst/>
                        </a:rPr>
                        <a:t>134</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47</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181</a:t>
                      </a:r>
                      <a:endParaRPr lang="es-E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9095881"/>
                  </a:ext>
                </a:extLst>
              </a:tr>
              <a:tr h="190500">
                <a:tc>
                  <a:txBody>
                    <a:bodyPr/>
                    <a:lstStyle/>
                    <a:p>
                      <a:pPr algn="l" fontAlgn="b"/>
                      <a:r>
                        <a:rPr lang="es-ES" sz="1100" b="1" u="none" strike="noStrike">
                          <a:effectLst/>
                        </a:rPr>
                        <a:t>MESES CATETER</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u="none" strike="noStrike">
                          <a:effectLst/>
                        </a:rPr>
                        <a:t>1101,1</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dirty="0">
                          <a:effectLst/>
                        </a:rPr>
                        <a:t>369,53</a:t>
                      </a:r>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1470,63333</a:t>
                      </a:r>
                      <a:endParaRPr lang="es-E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98315193"/>
                  </a:ext>
                </a:extLst>
              </a:tr>
              <a:tr h="190500">
                <a:tc>
                  <a:txBody>
                    <a:bodyPr/>
                    <a:lstStyle/>
                    <a:p>
                      <a:pPr algn="l" fontAlgn="b"/>
                      <a:r>
                        <a:rPr lang="es-ES" sz="1100" b="1" u="none" strike="noStrike">
                          <a:effectLst/>
                        </a:rPr>
                        <a:t>Dias Cateter</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u="none" strike="noStrike">
                          <a:effectLst/>
                        </a:rPr>
                        <a:t>33033</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dirty="0">
                          <a:effectLst/>
                        </a:rPr>
                        <a:t>11086</a:t>
                      </a:r>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44119</a:t>
                      </a:r>
                      <a:endParaRPr lang="es-E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3999342"/>
                  </a:ext>
                </a:extLst>
              </a:tr>
              <a:tr h="190500">
                <a:tc>
                  <a:txBody>
                    <a:bodyPr/>
                    <a:lstStyle/>
                    <a:p>
                      <a:pPr algn="l" fontAlgn="b"/>
                      <a:r>
                        <a:rPr lang="es-ES" sz="1100" b="1" u="none" strike="noStrike">
                          <a:effectLst/>
                        </a:rPr>
                        <a:t>Numero de infecciones</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u="none" strike="noStrike">
                          <a:effectLst/>
                        </a:rPr>
                        <a:t>55</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5</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a:effectLst/>
                        </a:rPr>
                        <a:t>60</a:t>
                      </a:r>
                      <a:endParaRPr lang="es-E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3529361"/>
                  </a:ext>
                </a:extLst>
              </a:tr>
              <a:tr h="190500">
                <a:tc>
                  <a:txBody>
                    <a:bodyPr/>
                    <a:lstStyle/>
                    <a:p>
                      <a:pPr algn="l" fontAlgn="b"/>
                      <a:r>
                        <a:rPr lang="es-ES" sz="1100" b="1" u="none" strike="noStrike" dirty="0">
                          <a:effectLst/>
                        </a:rPr>
                        <a:t>Tasa 1000 </a:t>
                      </a:r>
                      <a:r>
                        <a:rPr lang="es-ES" sz="1100" b="1" u="none" strike="noStrike" dirty="0" err="1">
                          <a:effectLst/>
                        </a:rPr>
                        <a:t>dias</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u="none" strike="noStrike">
                          <a:effectLst/>
                        </a:rPr>
                        <a:t>1,66500167</a:t>
                      </a:r>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dirty="0">
                          <a:effectLst/>
                        </a:rPr>
                        <a:t>0,4510193</a:t>
                      </a:r>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100" u="none" strike="noStrike" dirty="0">
                          <a:effectLst/>
                        </a:rPr>
                        <a:t>1,35995829</a:t>
                      </a:r>
                      <a:endParaRPr lang="es-E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6515624"/>
                  </a:ext>
                </a:extLst>
              </a:tr>
            </a:tbl>
          </a:graphicData>
        </a:graphic>
      </p:graphicFrame>
      <p:sp>
        <p:nvSpPr>
          <p:cNvPr id="5" name="CuadroTexto 4"/>
          <p:cNvSpPr txBox="1"/>
          <p:nvPr/>
        </p:nvSpPr>
        <p:spPr>
          <a:xfrm>
            <a:off x="4359243" y="858629"/>
            <a:ext cx="1736757" cy="338554"/>
          </a:xfrm>
          <a:prstGeom prst="rect">
            <a:avLst/>
          </a:prstGeom>
          <a:solidFill>
            <a:schemeClr val="bg1"/>
          </a:solidFill>
          <a:ln w="38100">
            <a:solidFill>
              <a:schemeClr val="accent1"/>
            </a:solidFill>
          </a:ln>
        </p:spPr>
        <p:txBody>
          <a:bodyPr wrap="none" rtlCol="0">
            <a:spAutoFit/>
          </a:bodyPr>
          <a:lstStyle/>
          <a:p>
            <a:pPr lvl="0"/>
            <a:r>
              <a:rPr lang="en-US" sz="1600" b="1" kern="1800" dirty="0" smtClean="0">
                <a:latin typeface="Times New Roman" panose="02020603050405020304" pitchFamily="18" charset="0"/>
                <a:cs typeface="Times New Roman" panose="02020603050405020304" pitchFamily="18" charset="0"/>
              </a:rPr>
              <a:t> </a:t>
            </a:r>
            <a:r>
              <a:rPr lang="en-US" sz="1600" b="1" dirty="0" smtClean="0"/>
              <a:t>N = 105 </a:t>
            </a:r>
            <a:r>
              <a:rPr lang="en-US" sz="1600" b="1" dirty="0" err="1" smtClean="0"/>
              <a:t>pacientes</a:t>
            </a:r>
            <a:endParaRPr lang="es-ES" sz="1600" b="1" dirty="0"/>
          </a:p>
        </p:txBody>
      </p:sp>
      <p:sp>
        <p:nvSpPr>
          <p:cNvPr id="6" name="CuadroTexto 5"/>
          <p:cNvSpPr txBox="1"/>
          <p:nvPr/>
        </p:nvSpPr>
        <p:spPr>
          <a:xfrm>
            <a:off x="7091448" y="858629"/>
            <a:ext cx="2156809" cy="338554"/>
          </a:xfrm>
          <a:prstGeom prst="rect">
            <a:avLst/>
          </a:prstGeom>
          <a:solidFill>
            <a:schemeClr val="bg1"/>
          </a:solidFill>
          <a:ln w="38100">
            <a:solidFill>
              <a:schemeClr val="accent1"/>
            </a:solidFill>
          </a:ln>
        </p:spPr>
        <p:txBody>
          <a:bodyPr wrap="none" rtlCol="0">
            <a:spAutoFit/>
          </a:bodyPr>
          <a:lstStyle/>
          <a:p>
            <a:pPr lvl="0"/>
            <a:r>
              <a:rPr lang="en-US" sz="1600" b="1" dirty="0" smtClean="0"/>
              <a:t>TOTAL de 181 </a:t>
            </a:r>
            <a:r>
              <a:rPr lang="en-US" sz="1600" b="1" dirty="0" err="1" smtClean="0"/>
              <a:t>catéteres</a:t>
            </a:r>
            <a:endParaRPr lang="es-ES" sz="1600" b="1" dirty="0"/>
          </a:p>
        </p:txBody>
      </p:sp>
      <p:sp>
        <p:nvSpPr>
          <p:cNvPr id="7" name="CuadroTexto 6"/>
          <p:cNvSpPr txBox="1"/>
          <p:nvPr/>
        </p:nvSpPr>
        <p:spPr>
          <a:xfrm>
            <a:off x="4266474" y="1358839"/>
            <a:ext cx="2268057" cy="369332"/>
          </a:xfrm>
          <a:prstGeom prst="rect">
            <a:avLst/>
          </a:prstGeom>
          <a:noFill/>
        </p:spPr>
        <p:txBody>
          <a:bodyPr wrap="none" rtlCol="0">
            <a:spAutoFit/>
          </a:bodyPr>
          <a:lstStyle/>
          <a:p>
            <a:r>
              <a:rPr lang="es-ES" b="1" dirty="0" smtClean="0"/>
              <a:t>Enero 2012-Julio 2022</a:t>
            </a:r>
            <a:endParaRPr lang="es-ES" b="1" dirty="0"/>
          </a:p>
        </p:txBody>
      </p:sp>
      <p:sp>
        <p:nvSpPr>
          <p:cNvPr id="8" name="Flecha derecha 7"/>
          <p:cNvSpPr/>
          <p:nvPr/>
        </p:nvSpPr>
        <p:spPr>
          <a:xfrm>
            <a:off x="6096000" y="960461"/>
            <a:ext cx="995448" cy="1617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p:cNvSpPr txBox="1"/>
          <p:nvPr/>
        </p:nvSpPr>
        <p:spPr>
          <a:xfrm>
            <a:off x="6971473" y="1338698"/>
            <a:ext cx="2991332" cy="369332"/>
          </a:xfrm>
          <a:prstGeom prst="rect">
            <a:avLst/>
          </a:prstGeom>
          <a:noFill/>
        </p:spPr>
        <p:txBody>
          <a:bodyPr wrap="none" rtlCol="0">
            <a:spAutoFit/>
          </a:bodyPr>
          <a:lstStyle/>
          <a:p>
            <a:r>
              <a:rPr lang="es-ES" b="1" dirty="0" smtClean="0"/>
              <a:t>IMPLANTACIÓN MARZO 2020</a:t>
            </a:r>
            <a:endParaRPr lang="es-ES" b="1" dirty="0"/>
          </a:p>
        </p:txBody>
      </p:sp>
      <p:sp>
        <p:nvSpPr>
          <p:cNvPr id="10" name="CuadroTexto 9"/>
          <p:cNvSpPr txBox="1"/>
          <p:nvPr/>
        </p:nvSpPr>
        <p:spPr>
          <a:xfrm>
            <a:off x="7301595" y="1765516"/>
            <a:ext cx="2331087" cy="369332"/>
          </a:xfrm>
          <a:prstGeom prst="rect">
            <a:avLst/>
          </a:prstGeom>
          <a:noFill/>
        </p:spPr>
        <p:txBody>
          <a:bodyPr wrap="none" rtlCol="0">
            <a:spAutoFit/>
          </a:bodyPr>
          <a:lstStyle/>
          <a:p>
            <a:r>
              <a:rPr lang="es-ES" b="1" dirty="0" smtClean="0"/>
              <a:t>2 AÑOS SEGUIMIENTO</a:t>
            </a:r>
            <a:endParaRPr lang="es-ES" b="1" dirty="0"/>
          </a:p>
        </p:txBody>
      </p:sp>
      <p:graphicFrame>
        <p:nvGraphicFramePr>
          <p:cNvPr id="11" name="Tabla 10"/>
          <p:cNvGraphicFramePr>
            <a:graphicFrameLocks noGrp="1"/>
          </p:cNvGraphicFramePr>
          <p:nvPr>
            <p:extLst>
              <p:ext uri="{D42A27DB-BD31-4B8C-83A1-F6EECF244321}">
                <p14:modId xmlns:p14="http://schemas.microsoft.com/office/powerpoint/2010/main" val="3231618316"/>
              </p:ext>
            </p:extLst>
          </p:nvPr>
        </p:nvGraphicFramePr>
        <p:xfrm>
          <a:off x="2391545" y="4004253"/>
          <a:ext cx="5990704" cy="1143000"/>
        </p:xfrm>
        <a:graphic>
          <a:graphicData uri="http://schemas.openxmlformats.org/drawingml/2006/table">
            <a:tbl>
              <a:tblPr>
                <a:tableStyleId>{5C22544A-7EE6-4342-B048-85BDC9FD1C3A}</a:tableStyleId>
              </a:tblPr>
              <a:tblGrid>
                <a:gridCol w="1497676">
                  <a:extLst>
                    <a:ext uri="{9D8B030D-6E8A-4147-A177-3AD203B41FA5}">
                      <a16:colId xmlns:a16="http://schemas.microsoft.com/office/drawing/2014/main" val="2710886950"/>
                    </a:ext>
                  </a:extLst>
                </a:gridCol>
                <a:gridCol w="1497676">
                  <a:extLst>
                    <a:ext uri="{9D8B030D-6E8A-4147-A177-3AD203B41FA5}">
                      <a16:colId xmlns:a16="http://schemas.microsoft.com/office/drawing/2014/main" val="132194501"/>
                    </a:ext>
                  </a:extLst>
                </a:gridCol>
                <a:gridCol w="1497676">
                  <a:extLst>
                    <a:ext uri="{9D8B030D-6E8A-4147-A177-3AD203B41FA5}">
                      <a16:colId xmlns:a16="http://schemas.microsoft.com/office/drawing/2014/main" val="2501380636"/>
                    </a:ext>
                  </a:extLst>
                </a:gridCol>
                <a:gridCol w="1497676">
                  <a:extLst>
                    <a:ext uri="{9D8B030D-6E8A-4147-A177-3AD203B41FA5}">
                      <a16:colId xmlns:a16="http://schemas.microsoft.com/office/drawing/2014/main" val="1792972492"/>
                    </a:ext>
                  </a:extLst>
                </a:gridCol>
              </a:tblGrid>
              <a:tr h="190500">
                <a:tc>
                  <a:txBody>
                    <a:bodyPr/>
                    <a:lstStyle/>
                    <a:p>
                      <a:pPr algn="l" fontAlgn="b"/>
                      <a:endParaRPr lang="es-E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100" b="1" u="none" strike="noStrike" dirty="0">
                          <a:effectLst/>
                        </a:rPr>
                        <a:t>Con FROTIS y CLORHEX</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s-ES" sz="1100" b="1" u="none" strike="noStrike">
                          <a:effectLst/>
                        </a:rPr>
                        <a:t>sin FROTIS Y CLORHEX</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s-ES" sz="1100" b="1" u="none" strike="noStrike" dirty="0">
                          <a:effectLst/>
                        </a:rPr>
                        <a:t>TOTAL</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1931109080"/>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ES" sz="1100" b="1" i="0" u="none" strike="noStrike" dirty="0" smtClean="0">
                          <a:solidFill>
                            <a:srgbClr val="000000"/>
                          </a:solidFill>
                          <a:effectLst/>
                          <a:latin typeface="Calibri" panose="020F0502020204030204" pitchFamily="34" charset="0"/>
                        </a:rPr>
                        <a:t>Número de Catéteres</a:t>
                      </a:r>
                    </a:p>
                  </a:txBody>
                  <a:tcPr marL="9525" marR="9525" marT="9525" marB="0" anchor="b">
                    <a:solidFill>
                      <a:schemeClr val="accent1">
                        <a:lumMod val="60000"/>
                        <a:lumOff val="4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28</a:t>
                      </a: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47</a:t>
                      </a: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3227306290"/>
                  </a:ext>
                </a:extLst>
              </a:tr>
              <a:tr h="190500">
                <a:tc>
                  <a:txBody>
                    <a:bodyPr/>
                    <a:lstStyle/>
                    <a:p>
                      <a:pPr algn="l" fontAlgn="b"/>
                      <a:r>
                        <a:rPr lang="es-ES" sz="1100" b="1" u="none" strike="noStrike">
                          <a:effectLst/>
                        </a:rPr>
                        <a:t>MESES CATETER</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b="0" i="0" u="none" strike="noStrike">
                          <a:solidFill>
                            <a:srgbClr val="000000"/>
                          </a:solidFill>
                          <a:effectLst/>
                          <a:latin typeface="Calibri" panose="020F0502020204030204" pitchFamily="34" charset="0"/>
                        </a:rPr>
                        <a:t>327,566667</a:t>
                      </a:r>
                    </a:p>
                  </a:txBody>
                  <a:tcPr marL="9525" marR="9525" marT="9525" marB="0" anchor="b"/>
                </a:tc>
                <a:tc>
                  <a:txBody>
                    <a:bodyPr/>
                    <a:lstStyle/>
                    <a:p>
                      <a:pPr algn="r" rtl="0" fontAlgn="b"/>
                      <a:r>
                        <a:rPr lang="es-ES" sz="1100" b="0" i="0" u="none" strike="noStrike">
                          <a:solidFill>
                            <a:srgbClr val="000000"/>
                          </a:solidFill>
                          <a:effectLst/>
                          <a:latin typeface="Calibri" panose="020F0502020204030204" pitchFamily="34" charset="0"/>
                        </a:rPr>
                        <a:t>369,53</a:t>
                      </a: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697,096667</a:t>
                      </a:r>
                    </a:p>
                  </a:txBody>
                  <a:tcPr marL="9525" marR="9525" marT="9525" marB="0" anchor="b"/>
                </a:tc>
                <a:extLst>
                  <a:ext uri="{0D108BD9-81ED-4DB2-BD59-A6C34878D82A}">
                    <a16:rowId xmlns:a16="http://schemas.microsoft.com/office/drawing/2014/main" val="3893032171"/>
                  </a:ext>
                </a:extLst>
              </a:tr>
              <a:tr h="190500">
                <a:tc>
                  <a:txBody>
                    <a:bodyPr/>
                    <a:lstStyle/>
                    <a:p>
                      <a:pPr algn="l" fontAlgn="b"/>
                      <a:r>
                        <a:rPr lang="es-ES" sz="1100" b="1" u="none" strike="noStrike">
                          <a:effectLst/>
                        </a:rPr>
                        <a:t>Dias Cateter</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b="0" i="0" u="none" strike="noStrike">
                          <a:solidFill>
                            <a:srgbClr val="000000"/>
                          </a:solidFill>
                          <a:effectLst/>
                          <a:latin typeface="Calibri" panose="020F0502020204030204" pitchFamily="34" charset="0"/>
                        </a:rPr>
                        <a:t>9827</a:t>
                      </a:r>
                    </a:p>
                  </a:txBody>
                  <a:tcPr marL="9525" marR="9525" marT="9525" marB="0" anchor="b"/>
                </a:tc>
                <a:tc>
                  <a:txBody>
                    <a:bodyPr/>
                    <a:lstStyle/>
                    <a:p>
                      <a:pPr algn="r" fontAlgn="b"/>
                      <a:r>
                        <a:rPr lang="es-ES" sz="1100" b="0" i="0" u="none" strike="noStrike" dirty="0" smtClean="0">
                          <a:solidFill>
                            <a:srgbClr val="000000"/>
                          </a:solidFill>
                          <a:effectLst/>
                          <a:latin typeface="Calibri" panose="020F0502020204030204" pitchFamily="34" charset="0"/>
                        </a:rPr>
                        <a:t>11086</a:t>
                      </a:r>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20912,9</a:t>
                      </a:r>
                    </a:p>
                  </a:txBody>
                  <a:tcPr marL="9525" marR="9525" marT="9525" marB="0" anchor="b"/>
                </a:tc>
                <a:extLst>
                  <a:ext uri="{0D108BD9-81ED-4DB2-BD59-A6C34878D82A}">
                    <a16:rowId xmlns:a16="http://schemas.microsoft.com/office/drawing/2014/main" val="1087888953"/>
                  </a:ext>
                </a:extLst>
              </a:tr>
              <a:tr h="190500">
                <a:tc>
                  <a:txBody>
                    <a:bodyPr/>
                    <a:lstStyle/>
                    <a:p>
                      <a:pPr algn="l" fontAlgn="b"/>
                      <a:r>
                        <a:rPr lang="es-ES" sz="1100" b="1" u="none" strike="noStrike">
                          <a:effectLst/>
                        </a:rPr>
                        <a:t>Numero de infecciones</a:t>
                      </a:r>
                      <a:endParaRPr lang="es-ES" sz="11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s-ES" sz="1100" b="0" i="0" u="none" strike="noStrike">
                          <a:solidFill>
                            <a:srgbClr val="000000"/>
                          </a:solidFill>
                          <a:effectLst/>
                          <a:latin typeface="Calibri" panose="020F0502020204030204" pitchFamily="34" charset="0"/>
                        </a:rPr>
                        <a:t>19</a:t>
                      </a:r>
                    </a:p>
                  </a:txBody>
                  <a:tcPr marL="9525" marR="9525" marT="9525" marB="0" anchor="b"/>
                </a:tc>
                <a:extLst>
                  <a:ext uri="{0D108BD9-81ED-4DB2-BD59-A6C34878D82A}">
                    <a16:rowId xmlns:a16="http://schemas.microsoft.com/office/drawing/2014/main" val="1709377981"/>
                  </a:ext>
                </a:extLst>
              </a:tr>
              <a:tr h="190500">
                <a:tc>
                  <a:txBody>
                    <a:bodyPr/>
                    <a:lstStyle/>
                    <a:p>
                      <a:pPr algn="l" fontAlgn="b"/>
                      <a:r>
                        <a:rPr lang="es-ES" sz="1100" b="1" u="none" strike="noStrike" dirty="0">
                          <a:effectLst/>
                        </a:rPr>
                        <a:t>Tasa 1000 </a:t>
                      </a:r>
                      <a:r>
                        <a:rPr lang="es-ES" sz="1100" b="1" u="none" strike="noStrike" dirty="0" err="1">
                          <a:effectLst/>
                        </a:rPr>
                        <a:t>dias</a:t>
                      </a:r>
                      <a:endParaRPr lang="es-ES" sz="11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s-ES" sz="1100" b="0" i="0" u="none" strike="noStrike">
                          <a:solidFill>
                            <a:srgbClr val="000000"/>
                          </a:solidFill>
                          <a:effectLst/>
                          <a:latin typeface="Calibri" panose="020F0502020204030204" pitchFamily="34" charset="0"/>
                        </a:rPr>
                        <a:t>1,42464638</a:t>
                      </a:r>
                    </a:p>
                  </a:txBody>
                  <a:tcPr marL="9525" marR="9525" marT="9525" marB="0" anchor="b"/>
                </a:tc>
                <a:tc>
                  <a:txBody>
                    <a:bodyPr/>
                    <a:lstStyle/>
                    <a:p>
                      <a:pPr algn="r" fontAlgn="b"/>
                      <a:r>
                        <a:rPr lang="es-ES" sz="1100" u="none" strike="noStrike" dirty="0" smtClean="0">
                          <a:effectLst/>
                        </a:rPr>
                        <a:t>0,4510193</a:t>
                      </a:r>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100" b="0" i="0" u="none" strike="noStrike" dirty="0">
                          <a:solidFill>
                            <a:srgbClr val="000000"/>
                          </a:solidFill>
                          <a:effectLst/>
                          <a:latin typeface="Calibri" panose="020F0502020204030204" pitchFamily="34" charset="0"/>
                        </a:rPr>
                        <a:t>0,90853014</a:t>
                      </a:r>
                    </a:p>
                  </a:txBody>
                  <a:tcPr marL="9525" marR="9525" marT="9525" marB="0" anchor="b"/>
                </a:tc>
                <a:extLst>
                  <a:ext uri="{0D108BD9-81ED-4DB2-BD59-A6C34878D82A}">
                    <a16:rowId xmlns:a16="http://schemas.microsoft.com/office/drawing/2014/main" val="2892539567"/>
                  </a:ext>
                </a:extLst>
              </a:tr>
            </a:tbl>
          </a:graphicData>
        </a:graphic>
      </p:graphicFrame>
      <p:sp>
        <p:nvSpPr>
          <p:cNvPr id="13" name="CuadroTexto 12"/>
          <p:cNvSpPr txBox="1"/>
          <p:nvPr/>
        </p:nvSpPr>
        <p:spPr>
          <a:xfrm>
            <a:off x="3342178" y="5631558"/>
            <a:ext cx="4797194" cy="646331"/>
          </a:xfrm>
          <a:prstGeom prst="rect">
            <a:avLst/>
          </a:prstGeom>
          <a:noFill/>
        </p:spPr>
        <p:txBody>
          <a:bodyPr wrap="square" rtlCol="0">
            <a:spAutoFit/>
          </a:bodyPr>
          <a:lstStyle/>
          <a:p>
            <a:pPr algn="ctr"/>
            <a:r>
              <a:rPr lang="es-ES" b="1" dirty="0" smtClean="0"/>
              <a:t>SE HA EVITADO LA REALIZACIÓN 369 FROTIS DE SUPERFICIE INNECESARIOS</a:t>
            </a:r>
            <a:endParaRPr lang="es-ES" b="1" dirty="0"/>
          </a:p>
        </p:txBody>
      </p:sp>
    </p:spTree>
    <p:extLst>
      <p:ext uri="{BB962C8B-B14F-4D97-AF65-F5344CB8AC3E}">
        <p14:creationId xmlns:p14="http://schemas.microsoft.com/office/powerpoint/2010/main" val="3955714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CONCLUSIONES</a:t>
            </a:r>
            <a:endParaRPr lang="es-ES" b="1" dirty="0"/>
          </a:p>
        </p:txBody>
      </p:sp>
      <p:sp>
        <p:nvSpPr>
          <p:cNvPr id="3" name="Marcador de contenido 2"/>
          <p:cNvSpPr>
            <a:spLocks noGrp="1"/>
          </p:cNvSpPr>
          <p:nvPr>
            <p:ph idx="1"/>
          </p:nvPr>
        </p:nvSpPr>
        <p:spPr/>
        <p:txBody>
          <a:bodyPr>
            <a:normAutofit/>
          </a:bodyPr>
          <a:lstStyle/>
          <a:p>
            <a:r>
              <a:rPr lang="es-ES" dirty="0" smtClean="0">
                <a:latin typeface="Arial" panose="020B0604020202020204" pitchFamily="34" charset="0"/>
                <a:ea typeface="Times New Roman" panose="02020603050405020304" pitchFamily="18" charset="0"/>
              </a:rPr>
              <a:t>La no realización de frotis de orificio de catéter de hemodiálisis de manera rutinaria ha sido implementada en nuestra unidad sin suponer mayor riesgo de comorbilidad infecciosa a nuestros pacientes en hemodiálisis y con el ahorro en el gasto en pruebas microbiológicas que conlleva.</a:t>
            </a:r>
          </a:p>
          <a:p>
            <a:endParaRPr lang="es-ES" dirty="0" smtClean="0"/>
          </a:p>
          <a:p>
            <a:r>
              <a:rPr lang="es-ES" dirty="0" smtClean="0"/>
              <a:t>Consideramos como ganancia secundaria una mayor concienciación del equipo sanitario sobre la vigilancia clínica del aspecto del orificio del catéter así como un mayor énfasis en su cuidado que ha supuesto una mejor tasa de complicaciones infecciosas asociadas a catéter.</a:t>
            </a:r>
            <a:endParaRPr lang="es-ES" dirty="0"/>
          </a:p>
        </p:txBody>
      </p:sp>
    </p:spTree>
    <p:extLst>
      <p:ext uri="{BB962C8B-B14F-4D97-AF65-F5344CB8AC3E}">
        <p14:creationId xmlns:p14="http://schemas.microsoft.com/office/powerpoint/2010/main" val="2422491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707</Words>
  <Application>Microsoft Office PowerPoint</Application>
  <PresentationFormat>Panorámica</PresentationFormat>
  <Paragraphs>108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Times New Roman</vt:lpstr>
      <vt:lpstr>Tema de Office</vt:lpstr>
      <vt:lpstr> No Realización de frotis mensuales de la vía central de hemodiálisis de rutina; Realización  ahora sólo si presentan alteraciones a la inspección.</vt:lpstr>
      <vt:lpstr>Presentación de PowerPoint</vt:lpstr>
      <vt:lpstr>Principales medidas de prevención</vt:lpstr>
      <vt:lpstr>Presentación de PowerPoint</vt:lpstr>
      <vt:lpstr>RESULTADOS</vt:lpstr>
      <vt:lpstr>CONCLUSIONES</vt:lpstr>
    </vt:vector>
  </TitlesOfParts>
  <Company>Comunidad de Madrid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No Realización de frotis mensuales de la vía central de hemodiálisis de rutina; Realización  ahora sólo si presentan alteraciones a la inspección.</dc:title>
  <dc:creator>Inefro14</dc:creator>
  <cp:lastModifiedBy>Inefro14</cp:lastModifiedBy>
  <cp:revision>13</cp:revision>
  <dcterms:created xsi:type="dcterms:W3CDTF">2024-04-15T23:45:37Z</dcterms:created>
  <dcterms:modified xsi:type="dcterms:W3CDTF">2024-04-17T13:51:14Z</dcterms:modified>
</cp:coreProperties>
</file>