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7" d="100"/>
          <a:sy n="107" d="100"/>
        </p:scale>
        <p:origin x="13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1148B7B0-C14D-4AB6-ACE0-E46A44C190D0}" type="datetimeFigureOut">
              <a:rPr lang="es-ES" smtClean="0"/>
              <a:t>17/04/2024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3787593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148B7B0-C14D-4AB6-ACE0-E46A44C190D0}" type="datetimeFigureOut">
              <a:rPr lang="es-ES" smtClean="0"/>
              <a:t>17/04/2024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2366633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148B7B0-C14D-4AB6-ACE0-E46A44C190D0}" type="datetimeFigureOut">
              <a:rPr lang="es-ES" smtClean="0"/>
              <a:t>17/04/2024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1902236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148B7B0-C14D-4AB6-ACE0-E46A44C190D0}" type="datetimeFigureOut">
              <a:rPr lang="es-ES" smtClean="0"/>
              <a:t>17/04/2024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2180549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1148B7B0-C14D-4AB6-ACE0-E46A44C190D0}" type="datetimeFigureOut">
              <a:rPr lang="es-ES" smtClean="0"/>
              <a:t>17/04/2024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2695582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1148B7B0-C14D-4AB6-ACE0-E46A44C190D0}" type="datetimeFigureOut">
              <a:rPr lang="es-ES" smtClean="0"/>
              <a:t>17/04/2024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2292218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1148B7B0-C14D-4AB6-ACE0-E46A44C190D0}" type="datetimeFigureOut">
              <a:rPr lang="es-ES" smtClean="0"/>
              <a:t>17/04/2024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435849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1148B7B0-C14D-4AB6-ACE0-E46A44C190D0}" type="datetimeFigureOut">
              <a:rPr lang="es-ES" smtClean="0"/>
              <a:t>17/04/2024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2638087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148B7B0-C14D-4AB6-ACE0-E46A44C190D0}" type="datetimeFigureOut">
              <a:rPr lang="es-ES" smtClean="0"/>
              <a:t>17/04/2024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13121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148B7B0-C14D-4AB6-ACE0-E46A44C190D0}" type="datetimeFigureOut">
              <a:rPr lang="es-ES" smtClean="0"/>
              <a:t>17/04/2024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1885013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148B7B0-C14D-4AB6-ACE0-E46A44C190D0}" type="datetimeFigureOut">
              <a:rPr lang="es-ES" smtClean="0"/>
              <a:t>17/04/2024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FD1E0F1-4DC8-4225-8330-DC8E66A6AF3D}" type="slidenum">
              <a:rPr lang="es-ES" smtClean="0"/>
              <a:t>‹Nº›</a:t>
            </a:fld>
            <a:endParaRPr lang="es-ES"/>
          </a:p>
        </p:txBody>
      </p:sp>
    </p:spTree>
    <p:extLst>
      <p:ext uri="{BB962C8B-B14F-4D97-AF65-F5344CB8AC3E}">
        <p14:creationId xmlns:p14="http://schemas.microsoft.com/office/powerpoint/2010/main" val="3012722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8B7B0-C14D-4AB6-ACE0-E46A44C190D0}" type="datetimeFigureOut">
              <a:rPr lang="es-ES" smtClean="0"/>
              <a:t>17/04/2024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D1E0F1-4DC8-4225-8330-DC8E66A6AF3D}" type="slidenum">
              <a:rPr lang="es-ES" smtClean="0"/>
              <a:t>‹Nº›</a:t>
            </a:fld>
            <a:endParaRPr lang="es-ES"/>
          </a:p>
        </p:txBody>
      </p:sp>
    </p:spTree>
    <p:extLst>
      <p:ext uri="{BB962C8B-B14F-4D97-AF65-F5344CB8AC3E}">
        <p14:creationId xmlns:p14="http://schemas.microsoft.com/office/powerpoint/2010/main" val="3556550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lejandro.zarauza@salud.madrid.org" TargetMode="External"/><Relationship Id="rId2" Type="http://schemas.openxmlformats.org/officeDocument/2006/relationships/hyperlink" Target="mailto:carlotam.fernandez@salud.madrid.org" TargetMode="External"/><Relationship Id="rId1" Type="http://schemas.openxmlformats.org/officeDocument/2006/relationships/slideLayout" Target="../slideLayouts/slideLayout1.xml"/><Relationship Id="rId4" Type="http://schemas.openxmlformats.org/officeDocument/2006/relationships/hyperlink" Target="mailto:mgonzalezperez@salud.madrid.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57498" y="2485651"/>
            <a:ext cx="9144000" cy="2387600"/>
          </a:xfrm>
        </p:spPr>
        <p:txBody>
          <a:bodyPr>
            <a:normAutofit fontScale="90000"/>
          </a:bodyPr>
          <a:lstStyle/>
          <a:p>
            <a:r>
              <a:rPr lang="es-ES" b="1" dirty="0"/>
              <a:t> No Realización de frotis mensuales de la vía central de hemodiálisis de rutina; Realización  ahora sólo si presentan alteraciones a la inspección.</a:t>
            </a:r>
            <a:endParaRPr lang="es-ES" dirty="0"/>
          </a:p>
        </p:txBody>
      </p:sp>
      <p:sp>
        <p:nvSpPr>
          <p:cNvPr id="5" name="Rectangle 1"/>
          <p:cNvSpPr>
            <a:spLocks noChangeArrowheads="1"/>
          </p:cNvSpPr>
          <p:nvPr/>
        </p:nvSpPr>
        <p:spPr bwMode="auto">
          <a:xfrm>
            <a:off x="821574" y="5547047"/>
            <a:ext cx="10833415"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ES" altLang="es-ES" sz="1600" b="1" dirty="0" smtClean="0">
                <a:solidFill>
                  <a:srgbClr val="1F4E79"/>
                </a:solidFill>
                <a:latin typeface="Arial" panose="020B0604020202020204" pitchFamily="34" charset="0"/>
                <a:ea typeface="Times New Roman" panose="02020603050405020304" pitchFamily="18" charset="0"/>
                <a:cs typeface="Arial" panose="020B0604020202020204" pitchFamily="34" charset="0"/>
              </a:rPr>
              <a:t>Carlota Fernández </a:t>
            </a:r>
            <a:r>
              <a:rPr lang="es-ES" altLang="es-ES" sz="1600" b="1" dirty="0" err="1" smtClean="0">
                <a:solidFill>
                  <a:srgbClr val="1F4E79"/>
                </a:solidFill>
                <a:latin typeface="Arial" panose="020B0604020202020204" pitchFamily="34" charset="0"/>
                <a:ea typeface="Times New Roman" panose="02020603050405020304" pitchFamily="18" charset="0"/>
                <a:cs typeface="Arial" panose="020B0604020202020204" pitchFamily="34" charset="0"/>
              </a:rPr>
              <a:t>Camblor</a:t>
            </a:r>
            <a:r>
              <a:rPr lang="es-ES" altLang="es-ES" sz="1600" b="1" dirty="0" smtClean="0">
                <a:solidFill>
                  <a:srgbClr val="1F4E79"/>
                </a:solidFill>
                <a:latin typeface="Arial" panose="020B0604020202020204" pitchFamily="34" charset="0"/>
                <a:ea typeface="Times New Roman" panose="02020603050405020304" pitchFamily="18" charset="0"/>
                <a:cs typeface="Arial" panose="020B0604020202020204" pitchFamily="34" charset="0"/>
              </a:rPr>
              <a:t>, Alejandro </a:t>
            </a:r>
            <a:r>
              <a:rPr lang="es-ES" altLang="es-ES" sz="1600" b="1" dirty="0" err="1" smtClean="0">
                <a:solidFill>
                  <a:srgbClr val="1F4E79"/>
                </a:solidFill>
                <a:latin typeface="Arial" panose="020B0604020202020204" pitchFamily="34" charset="0"/>
                <a:ea typeface="Times New Roman" panose="02020603050405020304" pitchFamily="18" charset="0"/>
                <a:cs typeface="Arial" panose="020B0604020202020204" pitchFamily="34" charset="0"/>
              </a:rPr>
              <a:t>Zarauza</a:t>
            </a:r>
            <a:r>
              <a:rPr lang="es-ES" altLang="es-ES" sz="1600" b="1" dirty="0" smtClean="0">
                <a:solidFill>
                  <a:srgbClr val="1F4E79"/>
                </a:solidFill>
                <a:latin typeface="Arial" panose="020B0604020202020204" pitchFamily="34" charset="0"/>
                <a:ea typeface="Times New Roman" panose="02020603050405020304" pitchFamily="18" charset="0"/>
                <a:cs typeface="Arial" panose="020B0604020202020204" pitchFamily="34" charset="0"/>
              </a:rPr>
              <a:t> </a:t>
            </a:r>
            <a:r>
              <a:rPr lang="es-ES" altLang="es-ES" sz="1600" b="1" dirty="0" err="1" smtClean="0">
                <a:solidFill>
                  <a:srgbClr val="1F4E79"/>
                </a:solidFill>
                <a:latin typeface="Arial" panose="020B0604020202020204" pitchFamily="34" charset="0"/>
                <a:ea typeface="Times New Roman" panose="02020603050405020304" pitchFamily="18" charset="0"/>
                <a:cs typeface="Arial" panose="020B0604020202020204" pitchFamily="34" charset="0"/>
              </a:rPr>
              <a:t>Santoveña</a:t>
            </a:r>
            <a:r>
              <a:rPr lang="es-ES" altLang="es-ES" sz="1600" b="1" dirty="0" smtClean="0">
                <a:solidFill>
                  <a:srgbClr val="1F4E79"/>
                </a:solidFill>
                <a:latin typeface="Arial" panose="020B0604020202020204" pitchFamily="34" charset="0"/>
                <a:ea typeface="Times New Roman" panose="02020603050405020304" pitchFamily="18" charset="0"/>
                <a:cs typeface="Arial" panose="020B0604020202020204" pitchFamily="34" charset="0"/>
              </a:rPr>
              <a:t>, Paz González Pérez, Diego Morante Martínez</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100" b="1" i="0" u="none" strike="noStrike" cap="none" normalizeH="0" baseline="0" dirty="0">
              <a:ln>
                <a:noFill/>
              </a:ln>
              <a:solidFill>
                <a:srgbClr val="1F4E79"/>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100" b="1" i="0" u="none" strike="noStrike" cap="none" normalizeH="0" baseline="0" dirty="0" smtClean="0">
              <a:ln>
                <a:noFill/>
              </a:ln>
              <a:solidFill>
                <a:srgbClr val="1F4E79"/>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100" b="1" i="0" u="none" strike="noStrike" cap="none" normalizeH="0" baseline="0" dirty="0" smtClean="0">
                <a:ln>
                  <a:noFill/>
                </a:ln>
                <a:solidFill>
                  <a:srgbClr val="1F4E79"/>
                </a:solidFill>
                <a:effectLst/>
                <a:latin typeface="Arial" panose="020B0604020202020204" pitchFamily="34" charset="0"/>
                <a:ea typeface="Times New Roman" panose="02020603050405020304" pitchFamily="18" charset="0"/>
                <a:cs typeface="Arial" panose="020B0604020202020204" pitchFamily="34" charset="0"/>
              </a:rPr>
              <a:t>Email de contacto:</a:t>
            </a:r>
            <a:r>
              <a:rPr kumimoji="0" lang="es-ES" altLang="es-ES" sz="1100" b="0" i="0" u="none" strike="noStrike" cap="none" normalizeH="0" baseline="0" dirty="0" smtClean="0">
                <a:ln>
                  <a:noFill/>
                </a:ln>
                <a:solidFill>
                  <a:srgbClr val="1F4E79"/>
                </a:solidFill>
                <a:effectLst/>
                <a:latin typeface="Arial" panose="020B0604020202020204" pitchFamily="34" charset="0"/>
                <a:ea typeface="Times New Roman" panose="02020603050405020304" pitchFamily="18" charset="0"/>
                <a:cs typeface="Arial" panose="020B0604020202020204" pitchFamily="34" charset="0"/>
              </a:rPr>
              <a:t> </a:t>
            </a:r>
            <a:r>
              <a:rPr kumimoji="0" lang="es-ES" altLang="es-ES" sz="1200" b="0" i="0" u="none" strike="noStrike" cap="none" normalizeH="0" baseline="0" dirty="0" smtClean="0">
                <a:ln>
                  <a:noFill/>
                </a:ln>
                <a:solidFill>
                  <a:schemeClr val="tx1"/>
                </a:solidFill>
                <a:effectLst/>
                <a:ea typeface="Times New Roman" panose="02020603050405020304" pitchFamily="18" charset="0"/>
              </a:rPr>
              <a:t> </a:t>
            </a:r>
            <a:r>
              <a:rPr kumimoji="0" lang="es-ES" altLang="es-ES" sz="1100" b="0" i="0" u="none" strike="noStrike" cap="none" normalizeH="0" baseline="0" dirty="0" smtClean="0">
                <a:ln>
                  <a:noFill/>
                </a:ln>
                <a:solidFill>
                  <a:srgbClr val="1F4E79"/>
                </a:solidFill>
                <a:effectLst/>
                <a:latin typeface="Arial" panose="020B0604020202020204" pitchFamily="34" charset="0"/>
                <a:ea typeface="Times New Roman" panose="02020603050405020304" pitchFamily="18" charset="0"/>
                <a:cs typeface="Arial" panose="020B0604020202020204" pitchFamily="34" charset="0"/>
                <a:hlinkClick r:id="rId2"/>
              </a:rPr>
              <a:t>carlotam.fernandez@salud.madrid.org</a:t>
            </a:r>
            <a:r>
              <a:rPr kumimoji="0" lang="es-ES" altLang="es-ES" sz="1100" b="0" i="0" u="none" strike="noStrike" cap="none" normalizeH="0" baseline="0" dirty="0" smtClean="0">
                <a:ln>
                  <a:noFill/>
                </a:ln>
                <a:solidFill>
                  <a:srgbClr val="1F4E79"/>
                </a:solidFill>
                <a:effectLst/>
                <a:latin typeface="Arial" panose="020B0604020202020204" pitchFamily="34" charset="0"/>
                <a:ea typeface="Times New Roman" panose="02020603050405020304" pitchFamily="18" charset="0"/>
                <a:cs typeface="Arial" panose="020B0604020202020204" pitchFamily="34" charset="0"/>
              </a:rPr>
              <a:t>, </a:t>
            </a:r>
            <a:r>
              <a:rPr kumimoji="0" lang="es-ES" altLang="es-ES" sz="1100" b="0" i="0" u="none" strike="noStrike" cap="none" normalizeH="0" baseline="0" dirty="0" smtClean="0">
                <a:ln>
                  <a:noFill/>
                </a:ln>
                <a:solidFill>
                  <a:srgbClr val="1F4E79"/>
                </a:solidFill>
                <a:effectLst/>
                <a:latin typeface="Arial" panose="020B0604020202020204" pitchFamily="34" charset="0"/>
                <a:ea typeface="Times New Roman" panose="02020603050405020304" pitchFamily="18" charset="0"/>
                <a:cs typeface="Arial" panose="020B0604020202020204" pitchFamily="34" charset="0"/>
                <a:hlinkClick r:id="rId3"/>
              </a:rPr>
              <a:t>alejandro.zarauza@salud.madrid.org</a:t>
            </a:r>
            <a:r>
              <a:rPr kumimoji="0" lang="es-ES" altLang="es-ES" sz="1100" b="0" i="0" u="none" strike="noStrike" cap="none" normalizeH="0" baseline="0" dirty="0" smtClean="0">
                <a:ln>
                  <a:noFill/>
                </a:ln>
                <a:solidFill>
                  <a:srgbClr val="1F4E79"/>
                </a:solidFill>
                <a:effectLst/>
                <a:latin typeface="Arial" panose="020B0604020202020204" pitchFamily="34" charset="0"/>
                <a:ea typeface="Times New Roman" panose="02020603050405020304" pitchFamily="18" charset="0"/>
                <a:cs typeface="Arial" panose="020B0604020202020204" pitchFamily="34" charset="0"/>
              </a:rPr>
              <a:t>, </a:t>
            </a:r>
            <a:r>
              <a:rPr kumimoji="0" lang="es-ES" altLang="es-ES" sz="1200" b="0" i="0" u="none" strike="noStrike" cap="none" normalizeH="0" baseline="0" dirty="0" smtClean="0">
                <a:ln>
                  <a:noFill/>
                </a:ln>
                <a:solidFill>
                  <a:schemeClr val="tx1"/>
                </a:solidFill>
                <a:effectLst/>
                <a:ea typeface="Times New Roman" panose="02020603050405020304" pitchFamily="18" charset="0"/>
              </a:rPr>
              <a:t> </a:t>
            </a:r>
            <a:r>
              <a:rPr kumimoji="0" lang="es-ES" altLang="es-ES" sz="1100" b="0" i="0" u="none" strike="noStrike" cap="none" normalizeH="0" baseline="0" dirty="0" smtClean="0">
                <a:ln>
                  <a:noFill/>
                </a:ln>
                <a:solidFill>
                  <a:srgbClr val="1F4E79"/>
                </a:solidFill>
                <a:effectLst/>
                <a:latin typeface="Arial" panose="020B0604020202020204" pitchFamily="34" charset="0"/>
                <a:ea typeface="Times New Roman" panose="02020603050405020304" pitchFamily="18" charset="0"/>
                <a:cs typeface="Arial" panose="020B0604020202020204" pitchFamily="34" charset="0"/>
                <a:hlinkClick r:id="rId4"/>
              </a:rPr>
              <a:t>mgonzalezperez@salud.madrid.org</a:t>
            </a:r>
            <a:r>
              <a:rPr kumimoji="0" lang="es-ES" altLang="es-ES" sz="1100" b="0" i="0" u="none" strike="noStrike" cap="none" normalizeH="0" baseline="0" dirty="0" smtClean="0">
                <a:ln>
                  <a:noFill/>
                </a:ln>
                <a:solidFill>
                  <a:srgbClr val="1F4E79"/>
                </a:solidFill>
                <a:effectLst/>
                <a:latin typeface="Arial" panose="020B0604020202020204" pitchFamily="34" charset="0"/>
                <a:ea typeface="Times New Roman" panose="02020603050405020304" pitchFamily="18" charset="0"/>
                <a:cs typeface="Arial" panose="020B0604020202020204" pitchFamily="34" charset="0"/>
              </a:rPr>
              <a:t>, diego.morante@salud.madrid.org</a:t>
            </a:r>
            <a:r>
              <a:rPr kumimoji="0" lang="es-ES" altLang="es-ES" sz="800" b="0" i="0" u="none" strike="noStrike" cap="none" normalizeH="0" baseline="0" dirty="0" smtClean="0">
                <a:ln>
                  <a:noFill/>
                </a:ln>
                <a:solidFill>
                  <a:schemeClr val="tx1"/>
                </a:solidFill>
                <a:effectLst/>
              </a:rPr>
              <a:t> </a:t>
            </a: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72680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418" y="368429"/>
            <a:ext cx="4667901" cy="2629267"/>
          </a:xfrm>
          <a:prstGeom prst="rect">
            <a:avLst/>
          </a:prstGeom>
        </p:spPr>
      </p:pic>
      <p:sp>
        <p:nvSpPr>
          <p:cNvPr id="6" name="CuadroTexto 5"/>
          <p:cNvSpPr txBox="1"/>
          <p:nvPr/>
        </p:nvSpPr>
        <p:spPr>
          <a:xfrm>
            <a:off x="8865083" y="2583520"/>
            <a:ext cx="1553630" cy="215444"/>
          </a:xfrm>
          <a:prstGeom prst="rect">
            <a:avLst/>
          </a:prstGeom>
          <a:noFill/>
        </p:spPr>
        <p:txBody>
          <a:bodyPr wrap="none" rtlCol="0">
            <a:spAutoFit/>
          </a:bodyPr>
          <a:lstStyle/>
          <a:p>
            <a:r>
              <a:rPr lang="en-US" sz="800" kern="1800" dirty="0" smtClean="0">
                <a:latin typeface="Times New Roman" panose="02020603050405020304" pitchFamily="18" charset="0"/>
                <a:cs typeface="Times New Roman" panose="02020603050405020304" pitchFamily="18" charset="0"/>
              </a:rPr>
              <a:t> </a:t>
            </a:r>
            <a:r>
              <a:rPr lang="en-US" sz="800" kern="18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Borzych-Duzalka</a:t>
            </a:r>
            <a:r>
              <a:rPr lang="en-US" sz="800" kern="1800" dirty="0" smtClean="0">
                <a:effectLst/>
                <a:latin typeface="Times New Roman" panose="02020603050405020304" pitchFamily="18" charset="0"/>
                <a:ea typeface="Times New Roman" panose="02020603050405020304" pitchFamily="18" charset="0"/>
                <a:cs typeface="Times New Roman" panose="02020603050405020304" pitchFamily="18" charset="0"/>
              </a:rPr>
              <a:t> D et </a:t>
            </a:r>
            <a:r>
              <a:rPr lang="en-US" sz="800" kern="18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Als</a:t>
            </a:r>
            <a:r>
              <a:rPr lang="en-US" sz="800" kern="1800" dirty="0" smtClean="0">
                <a:effectLst/>
                <a:latin typeface="Times New Roman" panose="02020603050405020304" pitchFamily="18" charset="0"/>
                <a:ea typeface="Times New Roman" panose="02020603050405020304" pitchFamily="18" charset="0"/>
                <a:cs typeface="Times New Roman" panose="02020603050405020304" pitchFamily="18" charset="0"/>
              </a:rPr>
              <a:t>. 2019</a:t>
            </a:r>
            <a:endParaRPr lang="es-ES" sz="800" dirty="0"/>
          </a:p>
        </p:txBody>
      </p:sp>
      <p:sp>
        <p:nvSpPr>
          <p:cNvPr id="7" name="CuadroTexto 6"/>
          <p:cNvSpPr txBox="1"/>
          <p:nvPr/>
        </p:nvSpPr>
        <p:spPr>
          <a:xfrm>
            <a:off x="557418" y="5116414"/>
            <a:ext cx="1234633" cy="246221"/>
          </a:xfrm>
          <a:prstGeom prst="rect">
            <a:avLst/>
          </a:prstGeom>
          <a:solidFill>
            <a:schemeClr val="bg1"/>
          </a:solidFill>
          <a:ln w="76200">
            <a:noFill/>
          </a:ln>
        </p:spPr>
        <p:txBody>
          <a:bodyPr wrap="none" rtlCol="0">
            <a:spAutoFit/>
          </a:bodyPr>
          <a:lstStyle/>
          <a:p>
            <a:pPr lvl="0"/>
            <a:r>
              <a:rPr lang="en-US" sz="1000" dirty="0"/>
              <a:t>Shroff R  Et </a:t>
            </a:r>
            <a:r>
              <a:rPr lang="en-US" sz="1000" dirty="0" err="1"/>
              <a:t>Als</a:t>
            </a:r>
            <a:r>
              <a:rPr lang="en-US" sz="1000" dirty="0"/>
              <a:t> </a:t>
            </a:r>
            <a:r>
              <a:rPr lang="es-ES" sz="1000" dirty="0" smtClean="0"/>
              <a:t>2019</a:t>
            </a:r>
            <a:endParaRPr lang="es-ES" sz="1000" dirty="0"/>
          </a:p>
        </p:txBody>
      </p:sp>
      <p:pic>
        <p:nvPicPr>
          <p:cNvPr id="8" name="Imagen 7"/>
          <p:cNvPicPr>
            <a:picLocks noChangeAspect="1"/>
          </p:cNvPicPr>
          <p:nvPr/>
        </p:nvPicPr>
        <p:blipFill>
          <a:blip r:embed="rId3"/>
          <a:stretch>
            <a:fillRect/>
          </a:stretch>
        </p:blipFill>
        <p:spPr>
          <a:xfrm>
            <a:off x="557418" y="3411439"/>
            <a:ext cx="3343275" cy="1704975"/>
          </a:xfrm>
          <a:prstGeom prst="rect">
            <a:avLst/>
          </a:prstGeom>
        </p:spPr>
      </p:pic>
      <p:sp>
        <p:nvSpPr>
          <p:cNvPr id="10" name="CuadroTexto 9"/>
          <p:cNvSpPr txBox="1"/>
          <p:nvPr/>
        </p:nvSpPr>
        <p:spPr>
          <a:xfrm>
            <a:off x="499229" y="5530157"/>
            <a:ext cx="3607258" cy="978044"/>
          </a:xfrm>
          <a:prstGeom prst="rect">
            <a:avLst/>
          </a:prstGeom>
          <a:solidFill>
            <a:schemeClr val="accent1">
              <a:lumMod val="75000"/>
            </a:schemeClr>
          </a:solidFill>
        </p:spPr>
        <p:txBody>
          <a:bodyPr wrap="square" rtlCol="0">
            <a:spAutoFit/>
          </a:bodyPr>
          <a:lstStyle/>
          <a:p>
            <a:pPr marL="285750" indent="-285750">
              <a:buFont typeface="Arial" panose="020B0604020202020204" pitchFamily="34" charset="0"/>
              <a:buChar char="•"/>
            </a:pPr>
            <a:r>
              <a:rPr lang="es-ES" sz="1400" b="1" dirty="0" smtClean="0">
                <a:solidFill>
                  <a:schemeClr val="bg1"/>
                </a:solidFill>
              </a:rPr>
              <a:t>Niños menores de 20 Kg</a:t>
            </a:r>
          </a:p>
          <a:p>
            <a:pPr marL="285750" indent="-285750">
              <a:buFont typeface="Arial" panose="020B0604020202020204" pitchFamily="34" charset="0"/>
              <a:buChar char="•"/>
            </a:pPr>
            <a:r>
              <a:rPr lang="es-ES" sz="1400" b="1" dirty="0" smtClean="0">
                <a:solidFill>
                  <a:schemeClr val="bg1"/>
                </a:solidFill>
              </a:rPr>
              <a:t>Requerimientos urgentes de diálisis</a:t>
            </a:r>
          </a:p>
          <a:p>
            <a:pPr marL="285750" indent="-285750">
              <a:buFont typeface="Arial" panose="020B0604020202020204" pitchFamily="34" charset="0"/>
              <a:buChar char="•"/>
            </a:pPr>
            <a:r>
              <a:rPr lang="es-ES" sz="1400" b="1" dirty="0" smtClean="0">
                <a:solidFill>
                  <a:schemeClr val="bg1"/>
                </a:solidFill>
              </a:rPr>
              <a:t>Tiempo en diálisis hasta trasplante esperable &lt; 1 año</a:t>
            </a:r>
            <a:endParaRPr lang="es-ES" sz="1400" b="1" dirty="0">
              <a:solidFill>
                <a:schemeClr val="bg1"/>
              </a:solidFill>
            </a:endParaRPr>
          </a:p>
        </p:txBody>
      </p:sp>
      <p:sp>
        <p:nvSpPr>
          <p:cNvPr id="12" name="CuadroTexto 11"/>
          <p:cNvSpPr txBox="1"/>
          <p:nvPr/>
        </p:nvSpPr>
        <p:spPr>
          <a:xfrm>
            <a:off x="5440768" y="2243928"/>
            <a:ext cx="1063112" cy="215444"/>
          </a:xfrm>
          <a:prstGeom prst="rect">
            <a:avLst/>
          </a:prstGeom>
          <a:noFill/>
        </p:spPr>
        <p:txBody>
          <a:bodyPr wrap="none" rtlCol="0">
            <a:spAutoFit/>
          </a:bodyPr>
          <a:lstStyle/>
          <a:p>
            <a:r>
              <a:rPr lang="en-US" sz="800" kern="1800" smtClean="0">
                <a:latin typeface="Times New Roman" panose="02020603050405020304" pitchFamily="18" charset="0"/>
                <a:cs typeface="Times New Roman" panose="02020603050405020304" pitchFamily="18" charset="0"/>
              </a:rPr>
              <a:t> </a:t>
            </a:r>
            <a:r>
              <a:rPr lang="en-US" sz="800" kern="1800" smtClean="0">
                <a:effectLst/>
                <a:latin typeface="Times New Roman" panose="02020603050405020304" pitchFamily="18" charset="0"/>
                <a:ea typeface="Times New Roman" panose="02020603050405020304" pitchFamily="18" charset="0"/>
                <a:cs typeface="Times New Roman" panose="02020603050405020304" pitchFamily="18" charset="0"/>
              </a:rPr>
              <a:t>Almond Et Als 2021</a:t>
            </a:r>
            <a:endParaRPr lang="es-ES" sz="800" dirty="0"/>
          </a:p>
        </p:txBody>
      </p:sp>
      <p:pic>
        <p:nvPicPr>
          <p:cNvPr id="13" name="Imagen 12"/>
          <p:cNvPicPr>
            <a:picLocks noChangeAspect="1"/>
          </p:cNvPicPr>
          <p:nvPr/>
        </p:nvPicPr>
        <p:blipFill>
          <a:blip r:embed="rId4"/>
          <a:stretch>
            <a:fillRect/>
          </a:stretch>
        </p:blipFill>
        <p:spPr>
          <a:xfrm>
            <a:off x="8865083" y="368429"/>
            <a:ext cx="3150352" cy="2215091"/>
          </a:xfrm>
          <a:prstGeom prst="rect">
            <a:avLst/>
          </a:prstGeom>
        </p:spPr>
      </p:pic>
      <p:graphicFrame>
        <p:nvGraphicFramePr>
          <p:cNvPr id="14" name="Tabla 13"/>
          <p:cNvGraphicFramePr>
            <a:graphicFrameLocks noGrp="1"/>
          </p:cNvGraphicFramePr>
          <p:nvPr>
            <p:extLst>
              <p:ext uri="{D42A27DB-BD31-4B8C-83A1-F6EECF244321}">
                <p14:modId xmlns:p14="http://schemas.microsoft.com/office/powerpoint/2010/main" val="2256594101"/>
              </p:ext>
            </p:extLst>
          </p:nvPr>
        </p:nvGraphicFramePr>
        <p:xfrm>
          <a:off x="5440768" y="368429"/>
          <a:ext cx="3208865" cy="1750011"/>
        </p:xfrm>
        <a:graphic>
          <a:graphicData uri="http://schemas.openxmlformats.org/drawingml/2006/table">
            <a:tbl>
              <a:tblPr firstRow="1" firstCol="1" bandRow="1">
                <a:tableStyleId>{5C22544A-7EE6-4342-B048-85BDC9FD1C3A}</a:tableStyleId>
              </a:tblPr>
              <a:tblGrid>
                <a:gridCol w="868338">
                  <a:extLst>
                    <a:ext uri="{9D8B030D-6E8A-4147-A177-3AD203B41FA5}">
                      <a16:colId xmlns:a16="http://schemas.microsoft.com/office/drawing/2014/main" val="20000"/>
                    </a:ext>
                  </a:extLst>
                </a:gridCol>
                <a:gridCol w="1198146">
                  <a:extLst>
                    <a:ext uri="{9D8B030D-6E8A-4147-A177-3AD203B41FA5}">
                      <a16:colId xmlns:a16="http://schemas.microsoft.com/office/drawing/2014/main" val="20001"/>
                    </a:ext>
                  </a:extLst>
                </a:gridCol>
                <a:gridCol w="1142381">
                  <a:extLst>
                    <a:ext uri="{9D8B030D-6E8A-4147-A177-3AD203B41FA5}">
                      <a16:colId xmlns:a16="http://schemas.microsoft.com/office/drawing/2014/main" val="20002"/>
                    </a:ext>
                  </a:extLst>
                </a:gridCol>
              </a:tblGrid>
              <a:tr h="254916">
                <a:tc>
                  <a:txBody>
                    <a:bodyPr/>
                    <a:lstStyle/>
                    <a:p>
                      <a:endParaRPr lang="es-ES" sz="1100" dirty="0">
                        <a:effectLst/>
                        <a:latin typeface="Calibri" panose="020F0502020204030204" pitchFamily="34" charset="0"/>
                      </a:endParaRPr>
                    </a:p>
                  </a:txBody>
                  <a:tcPr marL="68580" marR="68580" marT="0" marB="0"/>
                </a:tc>
                <a:tc>
                  <a:txBody>
                    <a:bodyPr/>
                    <a:lstStyle/>
                    <a:p>
                      <a:pPr algn="ctr">
                        <a:lnSpc>
                          <a:spcPct val="107000"/>
                        </a:lnSpc>
                        <a:spcAft>
                          <a:spcPts val="0"/>
                        </a:spcAft>
                      </a:pPr>
                      <a:r>
                        <a:rPr lang="es-ES" sz="1100" dirty="0">
                          <a:effectLst/>
                        </a:rPr>
                        <a:t>AVF</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100" dirty="0">
                          <a:effectLst/>
                        </a:rPr>
                        <a:t>CVC</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98365">
                <a:tc>
                  <a:txBody>
                    <a:bodyPr/>
                    <a:lstStyle/>
                    <a:p>
                      <a:pPr>
                        <a:lnSpc>
                          <a:spcPct val="107000"/>
                        </a:lnSpc>
                        <a:spcAft>
                          <a:spcPts val="0"/>
                        </a:spcAft>
                      </a:pPr>
                      <a:r>
                        <a:rPr lang="es-ES" sz="1100" dirty="0">
                          <a:effectLst/>
                        </a:rPr>
                        <a:t>Infecciones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100">
                          <a:effectLst/>
                        </a:rPr>
                        <a:t>0,1 por 1000 días-FAV</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100">
                          <a:effectLst/>
                        </a:rPr>
                        <a:t>1,3 por 1000 días-cat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8365">
                <a:tc>
                  <a:txBody>
                    <a:bodyPr/>
                    <a:lstStyle/>
                    <a:p>
                      <a:pPr>
                        <a:lnSpc>
                          <a:spcPct val="107000"/>
                        </a:lnSpc>
                        <a:spcAft>
                          <a:spcPts val="0"/>
                        </a:spcAft>
                      </a:pPr>
                      <a:r>
                        <a:rPr lang="es-ES" sz="1100">
                          <a:effectLst/>
                        </a:rPr>
                        <a:t>Disfunción - mecánica</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100" dirty="0">
                          <a:effectLst/>
                        </a:rPr>
                        <a:t>1,2 por 1000 </a:t>
                      </a:r>
                      <a:r>
                        <a:rPr lang="es-ES" sz="1100" dirty="0" smtClean="0">
                          <a:effectLst/>
                        </a:rPr>
                        <a:t>   </a:t>
                      </a:r>
                      <a:r>
                        <a:rPr lang="es-ES" sz="1100" dirty="0" err="1" smtClean="0">
                          <a:effectLst/>
                        </a:rPr>
                        <a:t>dias</a:t>
                      </a:r>
                      <a:r>
                        <a:rPr lang="es-ES" sz="1100" dirty="0" smtClean="0">
                          <a:effectLst/>
                        </a:rPr>
                        <a:t>-FAV</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100">
                          <a:effectLst/>
                        </a:rPr>
                        <a:t>2,5 por 1000 días-cat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98365">
                <a:tc>
                  <a:txBody>
                    <a:bodyPr/>
                    <a:lstStyle/>
                    <a:p>
                      <a:pPr>
                        <a:lnSpc>
                          <a:spcPct val="107000"/>
                        </a:lnSpc>
                        <a:spcAft>
                          <a:spcPts val="0"/>
                        </a:spcAft>
                      </a:pPr>
                      <a:r>
                        <a:rPr lang="es-ES" sz="1100" dirty="0">
                          <a:effectLst/>
                        </a:rPr>
                        <a:t>Trombosis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100" dirty="0">
                          <a:effectLst/>
                        </a:rPr>
                        <a:t>0,8 por 12 mes-FAV</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100" dirty="0">
                          <a:effectLst/>
                        </a:rPr>
                        <a:t>8 por 12 mes-</a:t>
                      </a:r>
                      <a:r>
                        <a:rPr lang="es-ES" sz="1100" dirty="0" err="1">
                          <a:effectLst/>
                        </a:rPr>
                        <a:t>cat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
        <p:nvSpPr>
          <p:cNvPr id="15" name="Rectángulo 14"/>
          <p:cNvSpPr/>
          <p:nvPr/>
        </p:nvSpPr>
        <p:spPr>
          <a:xfrm>
            <a:off x="557418" y="2858319"/>
            <a:ext cx="6096000" cy="230832"/>
          </a:xfrm>
          <a:prstGeom prst="rect">
            <a:avLst/>
          </a:prstGeom>
        </p:spPr>
        <p:txBody>
          <a:bodyPr>
            <a:spAutoFit/>
          </a:bodyPr>
          <a:lstStyle/>
          <a:p>
            <a:pPr lvl="0"/>
            <a:r>
              <a:rPr lang="en-US" sz="900" kern="1800" dirty="0">
                <a:latin typeface="Times New Roman" panose="02020603050405020304" pitchFamily="18" charset="0"/>
                <a:cs typeface="Times New Roman" panose="02020603050405020304" pitchFamily="18" charset="0"/>
              </a:rPr>
              <a:t> </a:t>
            </a:r>
            <a:r>
              <a:rPr lang="en-US" sz="900" dirty="0" err="1"/>
              <a:t>Lok</a:t>
            </a:r>
            <a:r>
              <a:rPr lang="en-US" sz="900" dirty="0"/>
              <a:t> et </a:t>
            </a:r>
            <a:r>
              <a:rPr lang="en-US" sz="900" dirty="0" err="1"/>
              <a:t>Als</a:t>
            </a:r>
            <a:r>
              <a:rPr lang="en-US" sz="900" dirty="0"/>
              <a:t>. KDOQI Clinical Practice Guideline for </a:t>
            </a:r>
            <a:r>
              <a:rPr lang="en-US" sz="900" dirty="0" smtClean="0"/>
              <a:t>Vascular </a:t>
            </a:r>
            <a:r>
              <a:rPr lang="en-US" sz="900" dirty="0"/>
              <a:t>Access: 2019 Update. 2020</a:t>
            </a:r>
            <a:endParaRPr lang="es-ES" sz="900" dirty="0"/>
          </a:p>
        </p:txBody>
      </p:sp>
      <p:sp>
        <p:nvSpPr>
          <p:cNvPr id="17" name="CuadroTexto 16"/>
          <p:cNvSpPr txBox="1"/>
          <p:nvPr/>
        </p:nvSpPr>
        <p:spPr>
          <a:xfrm>
            <a:off x="5225319" y="2488078"/>
            <a:ext cx="3069009" cy="369332"/>
          </a:xfrm>
          <a:prstGeom prst="rect">
            <a:avLst/>
          </a:prstGeom>
          <a:noFill/>
        </p:spPr>
        <p:txBody>
          <a:bodyPr wrap="square" rtlCol="0">
            <a:spAutoFit/>
          </a:bodyPr>
          <a:lstStyle/>
          <a:p>
            <a:r>
              <a:rPr lang="es-ES" b="1" dirty="0" smtClean="0"/>
              <a:t>Complicaciones infecciosas</a:t>
            </a:r>
          </a:p>
        </p:txBody>
      </p:sp>
      <p:pic>
        <p:nvPicPr>
          <p:cNvPr id="18" name="Imagen 17"/>
          <p:cNvPicPr/>
          <p:nvPr/>
        </p:nvPicPr>
        <p:blipFill>
          <a:blip r:embed="rId5">
            <a:extLst>
              <a:ext uri="{28A0092B-C50C-407E-A947-70E740481C1C}">
                <a14:useLocalDpi xmlns:a14="http://schemas.microsoft.com/office/drawing/2010/main" val="0"/>
              </a:ext>
            </a:extLst>
          </a:blip>
          <a:srcRect/>
          <a:stretch>
            <a:fillRect/>
          </a:stretch>
        </p:blipFill>
        <p:spPr bwMode="auto">
          <a:xfrm>
            <a:off x="5728852" y="2886116"/>
            <a:ext cx="4939242" cy="3505200"/>
          </a:xfrm>
          <a:prstGeom prst="rect">
            <a:avLst/>
          </a:prstGeom>
          <a:noFill/>
          <a:ln>
            <a:noFill/>
          </a:ln>
        </p:spPr>
      </p:pic>
      <p:sp>
        <p:nvSpPr>
          <p:cNvPr id="19" name="CuadroTexto 18"/>
          <p:cNvSpPr txBox="1"/>
          <p:nvPr/>
        </p:nvSpPr>
        <p:spPr>
          <a:xfrm>
            <a:off x="5116834" y="6308146"/>
            <a:ext cx="6163277" cy="400110"/>
          </a:xfrm>
          <a:prstGeom prst="rect">
            <a:avLst/>
          </a:prstGeom>
          <a:solidFill>
            <a:schemeClr val="bg1"/>
          </a:solidFill>
          <a:ln w="38100">
            <a:solidFill>
              <a:schemeClr val="accent1"/>
            </a:solidFill>
          </a:ln>
        </p:spPr>
        <p:txBody>
          <a:bodyPr wrap="square" rtlCol="0">
            <a:spAutoFit/>
          </a:bodyPr>
          <a:lstStyle/>
          <a:p>
            <a:pPr marL="285750" lvl="0" indent="-285750">
              <a:buFont typeface="Arial" panose="020B0604020202020204" pitchFamily="34" charset="0"/>
              <a:buChar char="•"/>
            </a:pPr>
            <a:r>
              <a:rPr lang="en-US" sz="1000" b="1" u="sng" dirty="0" err="1" smtClean="0"/>
              <a:t>Mediana</a:t>
            </a:r>
            <a:r>
              <a:rPr lang="en-US" sz="1000" b="1" u="sng" dirty="0" smtClean="0"/>
              <a:t> de </a:t>
            </a:r>
            <a:r>
              <a:rPr lang="en-US" sz="1000" b="1" u="sng" dirty="0" err="1" smtClean="0"/>
              <a:t>supervivencia</a:t>
            </a:r>
            <a:r>
              <a:rPr lang="en-US" sz="1000" b="1" u="sng" dirty="0" smtClean="0"/>
              <a:t> </a:t>
            </a:r>
            <a:r>
              <a:rPr lang="en-US" sz="1000" b="1" u="sng" dirty="0" err="1" smtClean="0"/>
              <a:t>en</a:t>
            </a:r>
            <a:r>
              <a:rPr lang="en-US" sz="1000" b="1" u="sng" dirty="0" smtClean="0"/>
              <a:t> el </a:t>
            </a:r>
            <a:r>
              <a:rPr lang="en-US" sz="1000" b="1" u="sng" dirty="0" err="1" smtClean="0"/>
              <a:t>grupo</a:t>
            </a:r>
            <a:r>
              <a:rPr lang="en-US" sz="1000" b="1" u="sng" dirty="0" smtClean="0"/>
              <a:t> de </a:t>
            </a:r>
            <a:r>
              <a:rPr lang="en-US" sz="1000" b="1" u="sng" dirty="0" err="1" smtClean="0"/>
              <a:t>ausencia</a:t>
            </a:r>
            <a:r>
              <a:rPr lang="en-US" sz="1000" b="1" u="sng" dirty="0" smtClean="0"/>
              <a:t> de </a:t>
            </a:r>
            <a:r>
              <a:rPr lang="en-US" sz="1000" b="1" u="sng" dirty="0" err="1" smtClean="0"/>
              <a:t>infecciones</a:t>
            </a:r>
            <a:r>
              <a:rPr lang="en-US" sz="1000" b="1" dirty="0" smtClean="0"/>
              <a:t> de 15,66 </a:t>
            </a:r>
            <a:r>
              <a:rPr lang="en-US" sz="1000" b="1" dirty="0" err="1" smtClean="0"/>
              <a:t>meses</a:t>
            </a:r>
            <a:r>
              <a:rPr lang="en-US" sz="1000" b="1" dirty="0" smtClean="0"/>
              <a:t> con IC al 95%(7,26-24)</a:t>
            </a:r>
          </a:p>
          <a:p>
            <a:pPr marL="285750" indent="-285750">
              <a:buFont typeface="Arial" panose="020B0604020202020204" pitchFamily="34" charset="0"/>
              <a:buChar char="•"/>
            </a:pPr>
            <a:r>
              <a:rPr lang="en-US" sz="1000" b="1" u="sng" dirty="0" err="1" smtClean="0"/>
              <a:t>Mediana</a:t>
            </a:r>
            <a:r>
              <a:rPr lang="en-US" sz="1000" b="1" u="sng" dirty="0" smtClean="0"/>
              <a:t> de </a:t>
            </a:r>
            <a:r>
              <a:rPr lang="en-US" sz="1000" b="1" u="sng" dirty="0" err="1" smtClean="0"/>
              <a:t>supervivencia</a:t>
            </a:r>
            <a:r>
              <a:rPr lang="en-US" sz="1000" b="1" u="sng" dirty="0" smtClean="0"/>
              <a:t> </a:t>
            </a:r>
            <a:r>
              <a:rPr lang="en-US" sz="1000" b="1" u="sng" dirty="0" err="1" smtClean="0"/>
              <a:t>en</a:t>
            </a:r>
            <a:r>
              <a:rPr lang="en-US" sz="1000" b="1" u="sng" dirty="0" smtClean="0"/>
              <a:t> el </a:t>
            </a:r>
            <a:r>
              <a:rPr lang="en-US" sz="1000" b="1" u="sng" dirty="0" err="1" smtClean="0"/>
              <a:t>grupo</a:t>
            </a:r>
            <a:r>
              <a:rPr lang="en-US" sz="1000" b="1" u="sng" dirty="0" smtClean="0"/>
              <a:t> de </a:t>
            </a:r>
            <a:r>
              <a:rPr lang="en-US" sz="1000" b="1" u="sng" dirty="0" err="1" smtClean="0"/>
              <a:t>presencia</a:t>
            </a:r>
            <a:r>
              <a:rPr lang="en-US" sz="1000" b="1" u="sng" dirty="0" smtClean="0"/>
              <a:t> de </a:t>
            </a:r>
            <a:r>
              <a:rPr lang="en-US" sz="1000" b="1" u="sng" dirty="0" err="1" smtClean="0"/>
              <a:t>fallo</a:t>
            </a:r>
            <a:r>
              <a:rPr lang="en-US" sz="1000" b="1" u="sng" dirty="0" smtClean="0"/>
              <a:t> </a:t>
            </a:r>
            <a:r>
              <a:rPr lang="en-US" sz="1000" b="1" u="sng" dirty="0" err="1" smtClean="0"/>
              <a:t>mecánico</a:t>
            </a:r>
            <a:r>
              <a:rPr lang="en-US" sz="1000" b="1" dirty="0" smtClean="0"/>
              <a:t> de 10,7 </a:t>
            </a:r>
            <a:r>
              <a:rPr lang="en-US" sz="1000" b="1" dirty="0" err="1" smtClean="0"/>
              <a:t>meses</a:t>
            </a:r>
            <a:r>
              <a:rPr lang="en-US" sz="1000" b="1" dirty="0" smtClean="0"/>
              <a:t> con IC al 95%(10,1-15)</a:t>
            </a:r>
          </a:p>
        </p:txBody>
      </p:sp>
      <p:sp>
        <p:nvSpPr>
          <p:cNvPr id="20" name="CuadroTexto 19"/>
          <p:cNvSpPr txBox="1"/>
          <p:nvPr/>
        </p:nvSpPr>
        <p:spPr>
          <a:xfrm>
            <a:off x="9629416" y="4387741"/>
            <a:ext cx="1191352" cy="369332"/>
          </a:xfrm>
          <a:prstGeom prst="rect">
            <a:avLst/>
          </a:prstGeom>
          <a:noFill/>
        </p:spPr>
        <p:txBody>
          <a:bodyPr wrap="none" rtlCol="0">
            <a:spAutoFit/>
          </a:bodyPr>
          <a:lstStyle/>
          <a:p>
            <a:r>
              <a:rPr lang="es-ES" dirty="0" smtClean="0"/>
              <a:t>2012-2022</a:t>
            </a:r>
            <a:endParaRPr lang="es-ES" dirty="0"/>
          </a:p>
        </p:txBody>
      </p:sp>
    </p:spTree>
    <p:extLst>
      <p:ext uri="{BB962C8B-B14F-4D97-AF65-F5344CB8AC3E}">
        <p14:creationId xmlns:p14="http://schemas.microsoft.com/office/powerpoint/2010/main" val="197904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10" grpId="0" animBg="1"/>
      <p:bldP spid="12" grpId="0"/>
      <p:bldP spid="17" grpId="0"/>
      <p:bldP spid="19" grpId="0" animBg="1"/>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5348" y="99117"/>
            <a:ext cx="10515600" cy="1325563"/>
          </a:xfrm>
        </p:spPr>
        <p:txBody>
          <a:bodyPr/>
          <a:lstStyle/>
          <a:p>
            <a:r>
              <a:rPr lang="es-ES" b="1" dirty="0" smtClean="0"/>
              <a:t>Principales medidas de prevención</a:t>
            </a:r>
            <a:endParaRPr lang="es-ES" b="1" dirty="0"/>
          </a:p>
        </p:txBody>
      </p:sp>
      <p:sp>
        <p:nvSpPr>
          <p:cNvPr id="3" name="Marcador de contenido 2"/>
          <p:cNvSpPr>
            <a:spLocks noGrp="1"/>
          </p:cNvSpPr>
          <p:nvPr>
            <p:ph idx="1"/>
          </p:nvPr>
        </p:nvSpPr>
        <p:spPr>
          <a:xfrm>
            <a:off x="838200" y="1559618"/>
            <a:ext cx="10515600" cy="4351338"/>
          </a:xfrm>
        </p:spPr>
        <p:txBody>
          <a:bodyPr>
            <a:normAutofit lnSpcReduction="10000"/>
          </a:bodyPr>
          <a:lstStyle/>
          <a:p>
            <a:r>
              <a:rPr lang="es-ES" dirty="0" smtClean="0"/>
              <a:t>Educación a la familia sobre el cuidado del catéter</a:t>
            </a:r>
          </a:p>
          <a:p>
            <a:r>
              <a:rPr lang="es-ES" dirty="0" smtClean="0"/>
              <a:t>Implementación y medidas de asepsia por parte del personal sanitario</a:t>
            </a:r>
          </a:p>
          <a:p>
            <a:pPr lvl="1"/>
            <a:r>
              <a:rPr lang="es-ES" dirty="0"/>
              <a:t>L</a:t>
            </a:r>
            <a:r>
              <a:rPr lang="es-ES" dirty="0" smtClean="0"/>
              <a:t>impieza </a:t>
            </a:r>
            <a:r>
              <a:rPr lang="es-ES" dirty="0"/>
              <a:t>con periodicidad </a:t>
            </a:r>
            <a:r>
              <a:rPr lang="es-ES" dirty="0" smtClean="0"/>
              <a:t>mínimo semanal </a:t>
            </a:r>
            <a:r>
              <a:rPr lang="es-ES" dirty="0"/>
              <a:t>del </a:t>
            </a:r>
            <a:r>
              <a:rPr lang="es-ES" dirty="0" smtClean="0"/>
              <a:t>orificio con clorhexidina o suero</a:t>
            </a:r>
          </a:p>
          <a:p>
            <a:pPr lvl="1"/>
            <a:r>
              <a:rPr lang="es-ES" dirty="0" smtClean="0"/>
              <a:t>Inspección visual del orificio en cada sesión de hemodiálisis</a:t>
            </a:r>
          </a:p>
          <a:p>
            <a:pPr lvl="1"/>
            <a:r>
              <a:rPr lang="es-ES" dirty="0"/>
              <a:t>U</a:t>
            </a:r>
            <a:r>
              <a:rPr lang="es-ES" dirty="0" smtClean="0"/>
              <a:t>so </a:t>
            </a:r>
            <a:r>
              <a:rPr lang="es-ES" dirty="0"/>
              <a:t>de apósitos de </a:t>
            </a:r>
            <a:r>
              <a:rPr lang="es-ES" dirty="0" smtClean="0"/>
              <a:t>clorhexidina o similares transparentes</a:t>
            </a:r>
          </a:p>
          <a:p>
            <a:pPr lvl="1"/>
            <a:r>
              <a:rPr lang="es-ES" dirty="0" smtClean="0"/>
              <a:t>Sellado </a:t>
            </a:r>
            <a:r>
              <a:rPr lang="es-ES" dirty="0"/>
              <a:t>con soluciones que contengan antisépticos dentro de su </a:t>
            </a:r>
            <a:r>
              <a:rPr lang="es-ES" dirty="0" smtClean="0"/>
              <a:t>composición (</a:t>
            </a:r>
            <a:r>
              <a:rPr lang="es-ES" dirty="0" err="1" smtClean="0"/>
              <a:t>Taurolidina</a:t>
            </a:r>
            <a:r>
              <a:rPr lang="es-ES" dirty="0" smtClean="0"/>
              <a:t>)</a:t>
            </a:r>
          </a:p>
          <a:p>
            <a:pPr lvl="1"/>
            <a:r>
              <a:rPr lang="es-ES" dirty="0" smtClean="0"/>
              <a:t>No recomendada profilaxis antibiótica</a:t>
            </a:r>
          </a:p>
          <a:p>
            <a:pPr lvl="1"/>
            <a:r>
              <a:rPr lang="es-ES" b="1" u="sng" dirty="0" smtClean="0"/>
              <a:t>NO HACER FROTIS RUTINARIOS DEL ORIFICIO</a:t>
            </a:r>
            <a:endParaRPr lang="es-ES" b="1" u="sng" dirty="0"/>
          </a:p>
        </p:txBody>
      </p:sp>
      <p:sp>
        <p:nvSpPr>
          <p:cNvPr id="4" name="Rectángulo 3"/>
          <p:cNvSpPr/>
          <p:nvPr/>
        </p:nvSpPr>
        <p:spPr>
          <a:xfrm>
            <a:off x="163483" y="5971079"/>
            <a:ext cx="11914909" cy="666849"/>
          </a:xfrm>
          <a:prstGeom prst="rect">
            <a:avLst/>
          </a:prstGeom>
        </p:spPr>
        <p:txBody>
          <a:bodyPr wrap="square">
            <a:spAutoFit/>
          </a:bodyPr>
          <a:lstStyle/>
          <a:p>
            <a:pPr marL="171450" lvl="0" indent="-171450" algn="just">
              <a:spcAft>
                <a:spcPts val="800"/>
              </a:spcAft>
              <a:buFont typeface="Arial" panose="020B0604020202020204" pitchFamily="34" charset="0"/>
              <a:buChar char="•"/>
            </a:pPr>
            <a:r>
              <a:rPr lang="en-GB" sz="800" dirty="0" err="1">
                <a:latin typeface="Arial" panose="020B0604020202020204" pitchFamily="34" charset="0"/>
                <a:cs typeface="Arial" panose="020B0604020202020204" pitchFamily="34" charset="0"/>
              </a:rPr>
              <a:t>Neu</a:t>
            </a:r>
            <a:r>
              <a:rPr lang="en-GB" sz="800" dirty="0">
                <a:latin typeface="Arial" panose="020B0604020202020204" pitchFamily="34" charset="0"/>
                <a:cs typeface="Arial" panose="020B0604020202020204" pitchFamily="34" charset="0"/>
              </a:rPr>
              <a:t> AM, et </a:t>
            </a:r>
            <a:r>
              <a:rPr lang="en-GB" sz="800" dirty="0" err="1">
                <a:latin typeface="Arial" panose="020B0604020202020204" pitchFamily="34" charset="0"/>
                <a:cs typeface="Arial" panose="020B0604020202020204" pitchFamily="34" charset="0"/>
              </a:rPr>
              <a:t>Als</a:t>
            </a:r>
            <a:r>
              <a:rPr lang="en-GB" sz="800" dirty="0">
                <a:latin typeface="Arial" panose="020B0604020202020204" pitchFamily="34" charset="0"/>
                <a:cs typeface="Arial" panose="020B0604020202020204" pitchFamily="34" charset="0"/>
              </a:rPr>
              <a:t>; SCOPE Collaborative Participants. Design of the standardizing care to improve outcomes in </a:t>
            </a:r>
            <a:r>
              <a:rPr lang="en-GB" sz="800" dirty="0" err="1">
                <a:latin typeface="Arial" panose="020B0604020202020204" pitchFamily="34" charset="0"/>
                <a:cs typeface="Arial" panose="020B0604020202020204" pitchFamily="34" charset="0"/>
              </a:rPr>
              <a:t>pediatric</a:t>
            </a:r>
            <a:r>
              <a:rPr lang="en-GB" sz="800" dirty="0">
                <a:latin typeface="Arial" panose="020B0604020202020204" pitchFamily="34" charset="0"/>
                <a:cs typeface="Arial" panose="020B0604020202020204" pitchFamily="34" charset="0"/>
              </a:rPr>
              <a:t> end stage renal disease collaborative. </a:t>
            </a:r>
            <a:r>
              <a:rPr lang="es-ES" sz="800" dirty="0" err="1">
                <a:latin typeface="Arial" panose="020B0604020202020204" pitchFamily="34" charset="0"/>
                <a:cs typeface="Arial" panose="020B0604020202020204" pitchFamily="34" charset="0"/>
              </a:rPr>
              <a:t>Pediatr</a:t>
            </a:r>
            <a:r>
              <a:rPr lang="es-ES" sz="800" dirty="0">
                <a:latin typeface="Arial" panose="020B0604020202020204" pitchFamily="34" charset="0"/>
                <a:cs typeface="Arial" panose="020B0604020202020204" pitchFamily="34" charset="0"/>
              </a:rPr>
              <a:t> </a:t>
            </a:r>
            <a:r>
              <a:rPr lang="es-ES" sz="800" dirty="0" err="1">
                <a:latin typeface="Arial" panose="020B0604020202020204" pitchFamily="34" charset="0"/>
                <a:cs typeface="Arial" panose="020B0604020202020204" pitchFamily="34" charset="0"/>
              </a:rPr>
              <a:t>Nephrol</a:t>
            </a:r>
            <a:r>
              <a:rPr lang="es-ES" sz="800" dirty="0">
                <a:latin typeface="Arial" panose="020B0604020202020204" pitchFamily="34" charset="0"/>
                <a:cs typeface="Arial" panose="020B0604020202020204" pitchFamily="34" charset="0"/>
              </a:rPr>
              <a:t>. </a:t>
            </a:r>
            <a:r>
              <a:rPr lang="es-ES" sz="800" dirty="0" smtClean="0">
                <a:latin typeface="Arial" panose="020B0604020202020204" pitchFamily="34" charset="0"/>
                <a:cs typeface="Arial" panose="020B0604020202020204" pitchFamily="34" charset="0"/>
              </a:rPr>
              <a:t>2014 Sep;29(9</a:t>
            </a:r>
            <a:r>
              <a:rPr lang="es-ES" sz="800" dirty="0">
                <a:latin typeface="Arial" panose="020B0604020202020204" pitchFamily="34" charset="0"/>
                <a:cs typeface="Arial" panose="020B0604020202020204" pitchFamily="34" charset="0"/>
              </a:rPr>
              <a:t>):</a:t>
            </a:r>
            <a:r>
              <a:rPr lang="es-ES" sz="800" dirty="0" smtClean="0">
                <a:latin typeface="Arial" panose="020B0604020202020204" pitchFamily="34" charset="0"/>
                <a:cs typeface="Arial" panose="020B0604020202020204" pitchFamily="34" charset="0"/>
              </a:rPr>
              <a:t>1477-84</a:t>
            </a:r>
          </a:p>
          <a:p>
            <a:pPr marL="171450" indent="-171450" algn="just">
              <a:spcAft>
                <a:spcPts val="800"/>
              </a:spcAft>
              <a:buFont typeface="Arial" panose="020B0604020202020204" pitchFamily="34" charset="0"/>
              <a:buChar char="•"/>
            </a:pPr>
            <a:r>
              <a:rPr lang="en-US" sz="800" dirty="0" err="1">
                <a:latin typeface="Arial" panose="020B0604020202020204" pitchFamily="34" charset="0"/>
                <a:cs typeface="Arial" panose="020B0604020202020204" pitchFamily="34" charset="0"/>
              </a:rPr>
              <a:t>Golestaneh</a:t>
            </a:r>
            <a:r>
              <a:rPr lang="en-US" sz="800" dirty="0">
                <a:latin typeface="Arial" panose="020B0604020202020204" pitchFamily="34" charset="0"/>
                <a:cs typeface="Arial" panose="020B0604020202020204" pitchFamily="34" charset="0"/>
              </a:rPr>
              <a:t> L et </a:t>
            </a:r>
            <a:r>
              <a:rPr lang="en-US" sz="800" dirty="0" err="1">
                <a:latin typeface="Arial" panose="020B0604020202020204" pitchFamily="34" charset="0"/>
                <a:cs typeface="Arial" panose="020B0604020202020204" pitchFamily="34" charset="0"/>
              </a:rPr>
              <a:t>Als</a:t>
            </a:r>
            <a:r>
              <a:rPr lang="en-US" sz="800" dirty="0">
                <a:latin typeface="Arial" panose="020B0604020202020204" pitchFamily="34" charset="0"/>
                <a:cs typeface="Arial" panose="020B0604020202020204" pitchFamily="34" charset="0"/>
              </a:rPr>
              <a:t> Prevention of hemodialysis catheter infections: Ointments, dressings, locks, and catheter hub devices. </a:t>
            </a:r>
            <a:r>
              <a:rPr lang="es-ES" sz="800" dirty="0" err="1">
                <a:latin typeface="Arial" panose="020B0604020202020204" pitchFamily="34" charset="0"/>
                <a:cs typeface="Arial" panose="020B0604020202020204" pitchFamily="34" charset="0"/>
              </a:rPr>
              <a:t>Hemodial</a:t>
            </a:r>
            <a:r>
              <a:rPr lang="es-ES" sz="800" dirty="0">
                <a:latin typeface="Arial" panose="020B0604020202020204" pitchFamily="34" charset="0"/>
                <a:cs typeface="Arial" panose="020B0604020202020204" pitchFamily="34" charset="0"/>
              </a:rPr>
              <a:t> </a:t>
            </a:r>
            <a:r>
              <a:rPr lang="es-ES" sz="800" dirty="0" err="1">
                <a:latin typeface="Arial" panose="020B0604020202020204" pitchFamily="34" charset="0"/>
                <a:cs typeface="Arial" panose="020B0604020202020204" pitchFamily="34" charset="0"/>
              </a:rPr>
              <a:t>Int</a:t>
            </a:r>
            <a:r>
              <a:rPr lang="es-ES" sz="800" dirty="0">
                <a:latin typeface="Arial" panose="020B0604020202020204" pitchFamily="34" charset="0"/>
                <a:cs typeface="Arial" panose="020B0604020202020204" pitchFamily="34" charset="0"/>
              </a:rPr>
              <a:t>. 2018 </a:t>
            </a:r>
            <a:r>
              <a:rPr lang="es-ES" sz="800" dirty="0" err="1">
                <a:latin typeface="Arial" panose="020B0604020202020204" pitchFamily="34" charset="0"/>
                <a:cs typeface="Arial" panose="020B0604020202020204" pitchFamily="34" charset="0"/>
              </a:rPr>
              <a:t>Vol</a:t>
            </a:r>
            <a:r>
              <a:rPr lang="es-ES" sz="800" dirty="0">
                <a:latin typeface="Arial" panose="020B0604020202020204" pitchFamily="34" charset="0"/>
                <a:cs typeface="Arial" panose="020B0604020202020204" pitchFamily="34" charset="0"/>
              </a:rPr>
              <a:t> 22(S2):  75-82. </a:t>
            </a:r>
            <a:endParaRPr lang="en-US" sz="800" dirty="0" smtClean="0">
              <a:latin typeface="Arial" panose="020B0604020202020204" pitchFamily="34" charset="0"/>
              <a:ea typeface="Calibri" panose="020F0502020204030204" pitchFamily="34" charset="0"/>
              <a:cs typeface="Arial" panose="020B0604020202020204" pitchFamily="34" charset="0"/>
            </a:endParaRPr>
          </a:p>
          <a:p>
            <a:pPr marL="171450" lvl="0" indent="-171450" algn="just">
              <a:spcAft>
                <a:spcPts val="800"/>
              </a:spcAft>
              <a:buFont typeface="Arial" panose="020B0604020202020204" pitchFamily="34" charset="0"/>
              <a:buChar char="•"/>
            </a:pPr>
            <a:r>
              <a:rPr lang="en-US" sz="800" dirty="0" smtClean="0">
                <a:latin typeface="Arial" panose="020B0604020202020204" pitchFamily="34" charset="0"/>
                <a:ea typeface="Calibri" panose="020F0502020204030204" pitchFamily="34" charset="0"/>
                <a:cs typeface="Arial" panose="020B0604020202020204" pitchFamily="34" charset="0"/>
              </a:rPr>
              <a:t>Fisher </a:t>
            </a:r>
            <a:r>
              <a:rPr lang="en-US" sz="800" dirty="0">
                <a:latin typeface="Arial" panose="020B0604020202020204" pitchFamily="34" charset="0"/>
                <a:ea typeface="Calibri" panose="020F0502020204030204" pitchFamily="34" charset="0"/>
                <a:cs typeface="Arial" panose="020B0604020202020204" pitchFamily="34" charset="0"/>
              </a:rPr>
              <a:t>M et </a:t>
            </a:r>
            <a:r>
              <a:rPr lang="en-US" sz="800" dirty="0" err="1">
                <a:latin typeface="Arial" panose="020B0604020202020204" pitchFamily="34" charset="0"/>
                <a:ea typeface="Calibri" panose="020F0502020204030204" pitchFamily="34" charset="0"/>
                <a:cs typeface="Arial" panose="020B0604020202020204" pitchFamily="34" charset="0"/>
              </a:rPr>
              <a:t>Als</a:t>
            </a:r>
            <a:r>
              <a:rPr lang="en-US" sz="800" dirty="0">
                <a:latin typeface="Arial" panose="020B0604020202020204" pitchFamily="34" charset="0"/>
                <a:ea typeface="Calibri" panose="020F0502020204030204" pitchFamily="34" charset="0"/>
                <a:cs typeface="Arial" panose="020B0604020202020204" pitchFamily="34" charset="0"/>
              </a:rPr>
              <a:t> Prevention on Bloodstream infections in patients undergoing </a:t>
            </a:r>
            <a:r>
              <a:rPr lang="en-US" sz="800" dirty="0" err="1">
                <a:latin typeface="Arial" panose="020B0604020202020204" pitchFamily="34" charset="0"/>
                <a:ea typeface="Calibri" panose="020F0502020204030204" pitchFamily="34" charset="0"/>
                <a:cs typeface="Arial" panose="020B0604020202020204" pitchFamily="34" charset="0"/>
              </a:rPr>
              <a:t>hemovdialysis</a:t>
            </a:r>
            <a:r>
              <a:rPr lang="en-US" sz="800" dirty="0">
                <a:latin typeface="Arial" panose="020B0604020202020204" pitchFamily="34" charset="0"/>
                <a:ea typeface="Calibri" panose="020F0502020204030204" pitchFamily="34" charset="0"/>
                <a:cs typeface="Arial" panose="020B0604020202020204" pitchFamily="34" charset="0"/>
              </a:rPr>
              <a:t>  CJASN 2020 Vol 15 132-151</a:t>
            </a:r>
            <a:endParaRPr lang="es-ES" sz="8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38961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3301534773"/>
              </p:ext>
            </p:extLst>
          </p:nvPr>
        </p:nvGraphicFramePr>
        <p:xfrm>
          <a:off x="871450" y="599071"/>
          <a:ext cx="10515600" cy="4987081"/>
        </p:xfrm>
        <a:graphic>
          <a:graphicData uri="http://schemas.openxmlformats.org/drawingml/2006/table">
            <a:tbl>
              <a:tblPr>
                <a:tableStyleId>{5C22544A-7EE6-4342-B048-85BDC9FD1C3A}</a:tableStyleId>
              </a:tblPr>
              <a:tblGrid>
                <a:gridCol w="1764518">
                  <a:extLst>
                    <a:ext uri="{9D8B030D-6E8A-4147-A177-3AD203B41FA5}">
                      <a16:colId xmlns:a16="http://schemas.microsoft.com/office/drawing/2014/main" val="169166541"/>
                    </a:ext>
                  </a:extLst>
                </a:gridCol>
                <a:gridCol w="8751082">
                  <a:extLst>
                    <a:ext uri="{9D8B030D-6E8A-4147-A177-3AD203B41FA5}">
                      <a16:colId xmlns:a16="http://schemas.microsoft.com/office/drawing/2014/main" val="2879765800"/>
                    </a:ext>
                  </a:extLst>
                </a:gridCol>
              </a:tblGrid>
              <a:tr h="743015">
                <a:tc gridSpan="2">
                  <a:txBody>
                    <a:bodyPr/>
                    <a:lstStyle/>
                    <a:p>
                      <a:pPr algn="ctr">
                        <a:lnSpc>
                          <a:spcPct val="107000"/>
                        </a:lnSpc>
                        <a:spcAft>
                          <a:spcPts val="0"/>
                        </a:spcAft>
                      </a:pPr>
                      <a:r>
                        <a:rPr lang="es-ES" sz="2000" dirty="0" smtClean="0">
                          <a:effectLst/>
                        </a:rPr>
                        <a:t>           </a:t>
                      </a:r>
                      <a:r>
                        <a:rPr lang="es-ES" sz="2000" b="1" dirty="0" smtClean="0">
                          <a:effectLst/>
                        </a:rPr>
                        <a:t>Evitar </a:t>
                      </a:r>
                      <a:r>
                        <a:rPr lang="es-ES" sz="2000" b="1" dirty="0">
                          <a:effectLst/>
                        </a:rPr>
                        <a:t>la realización de frotis de orificio de catéter central para </a:t>
                      </a:r>
                      <a:r>
                        <a:rPr lang="es-ES" sz="2000" b="1" dirty="0" smtClean="0">
                          <a:effectLst/>
                        </a:rPr>
                        <a:t>hemodiálisis </a:t>
                      </a:r>
                      <a:r>
                        <a:rPr lang="es-ES" sz="2000" b="1" dirty="0">
                          <a:effectLst/>
                        </a:rPr>
                        <a:t>rutinarios para control microbiológico de infecciones asociadas a catéter</a:t>
                      </a:r>
                      <a:r>
                        <a:rPr lang="es-ES" sz="2000" b="1" dirty="0" smtClean="0">
                          <a:effectLst/>
                        </a:rPr>
                        <a:t>.</a:t>
                      </a:r>
                      <a:endParaRPr lang="es-ES" sz="2000" b="1" dirty="0">
                        <a:effectLst/>
                      </a:endParaRPr>
                    </a:p>
                  </a:txBody>
                  <a:tcPr marL="0" marR="0" marT="0" marB="0"/>
                </a:tc>
                <a:tc hMerge="1">
                  <a:txBody>
                    <a:bodyPr/>
                    <a:lstStyle/>
                    <a:p>
                      <a:endParaRPr lang="es-ES"/>
                    </a:p>
                  </a:txBody>
                  <a:tcPr/>
                </a:tc>
                <a:extLst>
                  <a:ext uri="{0D108BD9-81ED-4DB2-BD59-A6C34878D82A}">
                    <a16:rowId xmlns:a16="http://schemas.microsoft.com/office/drawing/2014/main" val="18326102"/>
                  </a:ext>
                </a:extLst>
              </a:tr>
              <a:tr h="1229886">
                <a:tc>
                  <a:txBody>
                    <a:bodyPr/>
                    <a:lstStyle/>
                    <a:p>
                      <a:pPr algn="ctr">
                        <a:lnSpc>
                          <a:spcPct val="107000"/>
                        </a:lnSpc>
                        <a:spcAft>
                          <a:spcPts val="0"/>
                        </a:spcAft>
                      </a:pPr>
                      <a:r>
                        <a:rPr lang="es-ES" sz="1100" b="1">
                          <a:effectLst/>
                        </a:rPr>
                        <a:t>Introducción/</a:t>
                      </a:r>
                      <a:endParaRPr lang="es-ES" sz="1200" b="1">
                        <a:effectLst/>
                      </a:endParaRPr>
                    </a:p>
                    <a:p>
                      <a:pPr algn="ctr">
                        <a:lnSpc>
                          <a:spcPct val="107000"/>
                        </a:lnSpc>
                        <a:spcAft>
                          <a:spcPts val="0"/>
                        </a:spcAft>
                      </a:pPr>
                      <a:r>
                        <a:rPr lang="es-ES" sz="1100" b="1">
                          <a:effectLst/>
                        </a:rPr>
                        <a:t>justificación</a:t>
                      </a:r>
                      <a:endParaRPr lang="es-E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algn="l">
                        <a:lnSpc>
                          <a:spcPct val="107000"/>
                        </a:lnSpc>
                        <a:spcAft>
                          <a:spcPts val="0"/>
                        </a:spcAft>
                      </a:pPr>
                      <a:r>
                        <a:rPr lang="es-ES" sz="1100" dirty="0">
                          <a:effectLst/>
                        </a:rPr>
                        <a:t> </a:t>
                      </a:r>
                      <a:endParaRPr lang="es-ES" sz="1200" dirty="0">
                        <a:effectLst/>
                      </a:endParaRPr>
                    </a:p>
                    <a:p>
                      <a:pPr algn="l">
                        <a:lnSpc>
                          <a:spcPct val="107000"/>
                        </a:lnSpc>
                        <a:spcAft>
                          <a:spcPts val="0"/>
                        </a:spcAft>
                      </a:pPr>
                      <a:r>
                        <a:rPr lang="es-ES" sz="1200" dirty="0">
                          <a:effectLst/>
                        </a:rPr>
                        <a:t>La presencia de infecciones asociadas a catéter venoso permanente central tunelizado para hemodiálisis suponen una alta morbilidad. Las medidas de asepsia y vigilancia del orificio de inserción son claves para su prevención. Consideramos que la realización de cultivos de frotis de superficie de control de manera rutinaria sin clínica acompañante, no previenen la aparición de estas complicaciones.</a:t>
                      </a:r>
                      <a:endParaRPr lang="es-E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118648028"/>
                  </a:ext>
                </a:extLst>
              </a:tr>
              <a:tr h="1403988">
                <a:tc>
                  <a:txBody>
                    <a:bodyPr/>
                    <a:lstStyle/>
                    <a:p>
                      <a:pPr algn="ctr">
                        <a:lnSpc>
                          <a:spcPct val="107000"/>
                        </a:lnSpc>
                        <a:spcAft>
                          <a:spcPts val="0"/>
                        </a:spcAft>
                      </a:pPr>
                      <a:r>
                        <a:rPr lang="es-ES" sz="1100" b="1">
                          <a:effectLst/>
                        </a:rPr>
                        <a:t>Objetivos</a:t>
                      </a:r>
                      <a:endParaRPr lang="es-E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algn="l">
                        <a:lnSpc>
                          <a:spcPct val="107000"/>
                        </a:lnSpc>
                        <a:spcAft>
                          <a:spcPts val="0"/>
                        </a:spcAft>
                      </a:pPr>
                      <a:r>
                        <a:rPr lang="es-ES" sz="1100" dirty="0">
                          <a:effectLst/>
                        </a:rPr>
                        <a:t> </a:t>
                      </a:r>
                      <a:endParaRPr lang="es-ES" sz="1200" dirty="0">
                        <a:effectLst/>
                      </a:endParaRPr>
                    </a:p>
                    <a:p>
                      <a:pPr algn="l">
                        <a:lnSpc>
                          <a:spcPct val="107000"/>
                        </a:lnSpc>
                        <a:spcAft>
                          <a:spcPts val="0"/>
                        </a:spcAft>
                      </a:pPr>
                      <a:r>
                        <a:rPr lang="es-ES" sz="2000" dirty="0">
                          <a:effectLst/>
                        </a:rPr>
                        <a:t>Evitar la realización de pruebas microbiológicas de rutina innecesarias en el despistaje de infecciones de catéter permanente central tunelizada para </a:t>
                      </a:r>
                      <a:r>
                        <a:rPr lang="es-ES" sz="2000" dirty="0" smtClean="0">
                          <a:effectLst/>
                        </a:rPr>
                        <a:t>hemodiálisis</a:t>
                      </a:r>
                      <a:endParaRPr lang="es-ES" sz="1200" dirty="0">
                        <a:effectLst/>
                      </a:endParaRPr>
                    </a:p>
                    <a:p>
                      <a:pPr algn="l">
                        <a:lnSpc>
                          <a:spcPct val="107000"/>
                        </a:lnSpc>
                        <a:spcAft>
                          <a:spcPts val="0"/>
                        </a:spcAft>
                      </a:pPr>
                      <a:r>
                        <a:rPr lang="es-ES" sz="1100" dirty="0">
                          <a:effectLst/>
                        </a:rPr>
                        <a:t> </a:t>
                      </a:r>
                      <a:endParaRPr lang="es-E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307405005"/>
                  </a:ext>
                </a:extLst>
              </a:tr>
              <a:tr h="1610192">
                <a:tc>
                  <a:txBody>
                    <a:bodyPr/>
                    <a:lstStyle/>
                    <a:p>
                      <a:pPr algn="ctr">
                        <a:lnSpc>
                          <a:spcPct val="107000"/>
                        </a:lnSpc>
                        <a:spcAft>
                          <a:spcPts val="0"/>
                        </a:spcAft>
                      </a:pPr>
                      <a:r>
                        <a:rPr lang="es-ES" sz="1100" b="1" dirty="0">
                          <a:effectLst/>
                        </a:rPr>
                        <a:t>Metodología</a:t>
                      </a:r>
                      <a:endParaRPr lang="es-E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algn="l">
                        <a:lnSpc>
                          <a:spcPct val="107000"/>
                        </a:lnSpc>
                        <a:spcAft>
                          <a:spcPts val="0"/>
                        </a:spcAft>
                      </a:pPr>
                      <a:r>
                        <a:rPr lang="es-ES" sz="1100" dirty="0">
                          <a:effectLst/>
                        </a:rPr>
                        <a:t> </a:t>
                      </a:r>
                      <a:endParaRPr lang="es-ES" sz="1200" dirty="0">
                        <a:effectLst/>
                      </a:endParaRPr>
                    </a:p>
                    <a:p>
                      <a:pPr algn="l">
                        <a:lnSpc>
                          <a:spcPct val="107000"/>
                        </a:lnSpc>
                        <a:spcAft>
                          <a:spcPts val="0"/>
                        </a:spcAft>
                      </a:pPr>
                      <a:r>
                        <a:rPr lang="es-ES" sz="1400" dirty="0">
                          <a:effectLst/>
                        </a:rPr>
                        <a:t>Elaboración de un protocolo de cuidado del orificio del catéter de hemodiálisis implementando medidas de asepsia estandarizadas sobre el mismo y dejando de realizar la toma de frotis de orificio de manera rutinaria (En nuestro servicio previo a este cambio se realizaba de manera mensual). A diferencia se realizará el mismo solo si hay presencia de cambios clínicos en el aspecto del orificio (Eritema, exudado, secreción…). </a:t>
                      </a:r>
                      <a:endParaRPr lang="es-E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727104407"/>
                  </a:ext>
                </a:extLst>
              </a:tr>
            </a:tbl>
          </a:graphicData>
        </a:graphic>
      </p:graphicFrame>
    </p:spTree>
    <p:extLst>
      <p:ext uri="{BB962C8B-B14F-4D97-AF65-F5344CB8AC3E}">
        <p14:creationId xmlns:p14="http://schemas.microsoft.com/office/powerpoint/2010/main" val="1822885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2975" y="26836"/>
            <a:ext cx="10515600" cy="1325563"/>
          </a:xfrm>
        </p:spPr>
        <p:txBody>
          <a:bodyPr/>
          <a:lstStyle/>
          <a:p>
            <a:r>
              <a:rPr lang="es-ES" dirty="0" smtClean="0"/>
              <a:t>RESULTADOS</a:t>
            </a:r>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3503620309"/>
              </p:ext>
            </p:extLst>
          </p:nvPr>
        </p:nvGraphicFramePr>
        <p:xfrm>
          <a:off x="2405150" y="2343854"/>
          <a:ext cx="5990704" cy="1297305"/>
        </p:xfrm>
        <a:graphic>
          <a:graphicData uri="http://schemas.openxmlformats.org/drawingml/2006/table">
            <a:tbl>
              <a:tblPr>
                <a:tableStyleId>{5C22544A-7EE6-4342-B048-85BDC9FD1C3A}</a:tableStyleId>
              </a:tblPr>
              <a:tblGrid>
                <a:gridCol w="1497676">
                  <a:extLst>
                    <a:ext uri="{9D8B030D-6E8A-4147-A177-3AD203B41FA5}">
                      <a16:colId xmlns:a16="http://schemas.microsoft.com/office/drawing/2014/main" val="1431144924"/>
                    </a:ext>
                  </a:extLst>
                </a:gridCol>
                <a:gridCol w="1497676">
                  <a:extLst>
                    <a:ext uri="{9D8B030D-6E8A-4147-A177-3AD203B41FA5}">
                      <a16:colId xmlns:a16="http://schemas.microsoft.com/office/drawing/2014/main" val="4275207476"/>
                    </a:ext>
                  </a:extLst>
                </a:gridCol>
                <a:gridCol w="1497676">
                  <a:extLst>
                    <a:ext uri="{9D8B030D-6E8A-4147-A177-3AD203B41FA5}">
                      <a16:colId xmlns:a16="http://schemas.microsoft.com/office/drawing/2014/main" val="1518168161"/>
                    </a:ext>
                  </a:extLst>
                </a:gridCol>
                <a:gridCol w="1497676">
                  <a:extLst>
                    <a:ext uri="{9D8B030D-6E8A-4147-A177-3AD203B41FA5}">
                      <a16:colId xmlns:a16="http://schemas.microsoft.com/office/drawing/2014/main" val="1374130957"/>
                    </a:ext>
                  </a:extLst>
                </a:gridCol>
              </a:tblGrid>
              <a:tr h="190500">
                <a:tc>
                  <a:txBody>
                    <a:bodyPr/>
                    <a:lstStyle/>
                    <a:p>
                      <a:pPr algn="l" fontAlgn="b"/>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ES" sz="1100" b="1" i="0" u="none" strike="noStrike" dirty="0" smtClean="0">
                          <a:solidFill>
                            <a:schemeClr val="dk1"/>
                          </a:solidFill>
                          <a:effectLst/>
                          <a:latin typeface="+mn-lt"/>
                        </a:rPr>
                        <a:t>Frotis</a:t>
                      </a:r>
                      <a:r>
                        <a:rPr lang="es-ES" sz="1100" b="1" i="0" u="none" strike="noStrike" baseline="0" dirty="0" smtClean="0">
                          <a:solidFill>
                            <a:schemeClr val="dk1"/>
                          </a:solidFill>
                          <a:effectLst/>
                          <a:latin typeface="+mn-lt"/>
                        </a:rPr>
                        <a:t> rutinario mensual</a:t>
                      </a:r>
                    </a:p>
                    <a:p>
                      <a:pPr algn="l" fontAlgn="b"/>
                      <a:endParaRPr lang="es-ES" sz="11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ctr" fontAlgn="b"/>
                      <a:r>
                        <a:rPr lang="es-ES" sz="1100" b="1" u="none" strike="noStrike" dirty="0" smtClean="0">
                          <a:effectLst/>
                        </a:rPr>
                        <a:t>No frotis rutinario mensual</a:t>
                      </a:r>
                      <a:endParaRPr lang="es-ES" sz="11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es-ES" sz="1100" b="1" u="none" strike="noStrike" dirty="0">
                          <a:effectLst/>
                        </a:rPr>
                        <a:t>TOTAL</a:t>
                      </a:r>
                      <a:endParaRPr lang="es-ES" sz="11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3769020285"/>
                  </a:ext>
                </a:extLst>
              </a:tr>
              <a:tr h="190500">
                <a:tc>
                  <a:txBody>
                    <a:bodyPr/>
                    <a:lstStyle/>
                    <a:p>
                      <a:pPr algn="l" fontAlgn="b"/>
                      <a:r>
                        <a:rPr lang="es-ES" sz="1100" b="1" i="0" u="none" strike="noStrike" dirty="0" smtClean="0">
                          <a:solidFill>
                            <a:srgbClr val="000000"/>
                          </a:solidFill>
                          <a:effectLst/>
                          <a:latin typeface="Calibri" panose="020F0502020204030204" pitchFamily="34" charset="0"/>
                        </a:rPr>
                        <a:t>Número de Catéteres</a:t>
                      </a:r>
                      <a:endParaRPr lang="es-ES" sz="11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r" fontAlgn="b"/>
                      <a:r>
                        <a:rPr lang="es-ES" sz="1100" u="none" strike="noStrike">
                          <a:effectLst/>
                        </a:rPr>
                        <a:t>134</a:t>
                      </a:r>
                      <a:endParaRPr lang="es-E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ES" sz="1100" u="none" strike="noStrike">
                          <a:effectLst/>
                        </a:rPr>
                        <a:t>47</a:t>
                      </a:r>
                      <a:endParaRPr lang="es-E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ES" sz="1100" u="none" strike="noStrike">
                          <a:effectLst/>
                        </a:rPr>
                        <a:t>181</a:t>
                      </a:r>
                      <a:endParaRPr lang="es-E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89095881"/>
                  </a:ext>
                </a:extLst>
              </a:tr>
              <a:tr h="190500">
                <a:tc>
                  <a:txBody>
                    <a:bodyPr/>
                    <a:lstStyle/>
                    <a:p>
                      <a:pPr algn="l" fontAlgn="b"/>
                      <a:r>
                        <a:rPr lang="es-ES" sz="1100" b="1" u="none" strike="noStrike">
                          <a:effectLst/>
                        </a:rPr>
                        <a:t>MESES CATETER</a:t>
                      </a:r>
                      <a:endParaRPr lang="es-ES" sz="1100" b="1" i="0" u="none" strike="noStrike">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r" fontAlgn="b"/>
                      <a:r>
                        <a:rPr lang="es-ES" sz="1100" u="none" strike="noStrike">
                          <a:effectLst/>
                        </a:rPr>
                        <a:t>1101,1</a:t>
                      </a:r>
                      <a:endParaRPr lang="es-E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ES" sz="1100" u="none" strike="noStrike" dirty="0">
                          <a:effectLst/>
                        </a:rPr>
                        <a:t>369,53</a:t>
                      </a:r>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100" u="none" strike="noStrike">
                          <a:effectLst/>
                        </a:rPr>
                        <a:t>1470,63333</a:t>
                      </a:r>
                      <a:endParaRPr lang="es-E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98315193"/>
                  </a:ext>
                </a:extLst>
              </a:tr>
              <a:tr h="190500">
                <a:tc>
                  <a:txBody>
                    <a:bodyPr/>
                    <a:lstStyle/>
                    <a:p>
                      <a:pPr algn="l" fontAlgn="b"/>
                      <a:r>
                        <a:rPr lang="es-ES" sz="1100" b="1" u="none" strike="noStrike">
                          <a:effectLst/>
                        </a:rPr>
                        <a:t>Dias Cateter</a:t>
                      </a:r>
                      <a:endParaRPr lang="es-ES" sz="1100" b="1" i="0" u="none" strike="noStrike">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r" fontAlgn="b"/>
                      <a:r>
                        <a:rPr lang="es-ES" sz="1100" u="none" strike="noStrike">
                          <a:effectLst/>
                        </a:rPr>
                        <a:t>33033</a:t>
                      </a:r>
                      <a:endParaRPr lang="es-E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ES" sz="1100" u="none" strike="noStrike" dirty="0">
                          <a:effectLst/>
                        </a:rPr>
                        <a:t>11086</a:t>
                      </a:r>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100" u="none" strike="noStrike">
                          <a:effectLst/>
                        </a:rPr>
                        <a:t>44119</a:t>
                      </a:r>
                      <a:endParaRPr lang="es-E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93999342"/>
                  </a:ext>
                </a:extLst>
              </a:tr>
              <a:tr h="190500">
                <a:tc>
                  <a:txBody>
                    <a:bodyPr/>
                    <a:lstStyle/>
                    <a:p>
                      <a:pPr algn="l" fontAlgn="b"/>
                      <a:r>
                        <a:rPr lang="es-ES" sz="1100" b="1" u="none" strike="noStrike">
                          <a:effectLst/>
                        </a:rPr>
                        <a:t>Numero de infecciones</a:t>
                      </a:r>
                      <a:endParaRPr lang="es-ES" sz="1100" b="1" i="0" u="none" strike="noStrike">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r" fontAlgn="b"/>
                      <a:r>
                        <a:rPr lang="es-ES" sz="1100" u="none" strike="noStrike">
                          <a:effectLst/>
                        </a:rPr>
                        <a:t>55</a:t>
                      </a:r>
                      <a:endParaRPr lang="es-E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ES" sz="1100" u="none" strike="noStrike">
                          <a:effectLst/>
                        </a:rPr>
                        <a:t>5</a:t>
                      </a:r>
                      <a:endParaRPr lang="es-E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ES" sz="1100" u="none" strike="noStrike">
                          <a:effectLst/>
                        </a:rPr>
                        <a:t>60</a:t>
                      </a:r>
                      <a:endParaRPr lang="es-E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83529361"/>
                  </a:ext>
                </a:extLst>
              </a:tr>
              <a:tr h="190500">
                <a:tc>
                  <a:txBody>
                    <a:bodyPr/>
                    <a:lstStyle/>
                    <a:p>
                      <a:pPr algn="l" fontAlgn="b"/>
                      <a:r>
                        <a:rPr lang="es-ES" sz="1100" b="1" u="none" strike="noStrike" dirty="0">
                          <a:effectLst/>
                        </a:rPr>
                        <a:t>Tasa 1000 </a:t>
                      </a:r>
                      <a:r>
                        <a:rPr lang="es-ES" sz="1100" b="1" u="none" strike="noStrike" dirty="0" err="1">
                          <a:effectLst/>
                        </a:rPr>
                        <a:t>dias</a:t>
                      </a:r>
                      <a:endParaRPr lang="es-ES" sz="11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r" fontAlgn="b"/>
                      <a:r>
                        <a:rPr lang="es-ES" sz="1100" u="none" strike="noStrike">
                          <a:effectLst/>
                        </a:rPr>
                        <a:t>1,66500167</a:t>
                      </a:r>
                      <a:endParaRPr lang="es-E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ES" sz="1100" u="none" strike="noStrike" dirty="0">
                          <a:effectLst/>
                        </a:rPr>
                        <a:t>0,4510193</a:t>
                      </a:r>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100" u="none" strike="noStrike" dirty="0">
                          <a:effectLst/>
                        </a:rPr>
                        <a:t>1,35995829</a:t>
                      </a:r>
                      <a:endParaRPr lang="es-E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46515624"/>
                  </a:ext>
                </a:extLst>
              </a:tr>
            </a:tbl>
          </a:graphicData>
        </a:graphic>
      </p:graphicFrame>
      <p:sp>
        <p:nvSpPr>
          <p:cNvPr id="5" name="CuadroTexto 4"/>
          <p:cNvSpPr txBox="1"/>
          <p:nvPr/>
        </p:nvSpPr>
        <p:spPr>
          <a:xfrm>
            <a:off x="4359243" y="858629"/>
            <a:ext cx="1736757" cy="338554"/>
          </a:xfrm>
          <a:prstGeom prst="rect">
            <a:avLst/>
          </a:prstGeom>
          <a:solidFill>
            <a:schemeClr val="bg1"/>
          </a:solidFill>
          <a:ln w="38100">
            <a:solidFill>
              <a:schemeClr val="accent1"/>
            </a:solidFill>
          </a:ln>
        </p:spPr>
        <p:txBody>
          <a:bodyPr wrap="none" rtlCol="0">
            <a:spAutoFit/>
          </a:bodyPr>
          <a:lstStyle/>
          <a:p>
            <a:pPr lvl="0"/>
            <a:r>
              <a:rPr lang="en-US" sz="1600" b="1" kern="1800" dirty="0" smtClean="0">
                <a:latin typeface="Times New Roman" panose="02020603050405020304" pitchFamily="18" charset="0"/>
                <a:cs typeface="Times New Roman" panose="02020603050405020304" pitchFamily="18" charset="0"/>
              </a:rPr>
              <a:t> </a:t>
            </a:r>
            <a:r>
              <a:rPr lang="en-US" sz="1600" b="1" dirty="0" smtClean="0"/>
              <a:t>N = 105 </a:t>
            </a:r>
            <a:r>
              <a:rPr lang="en-US" sz="1600" b="1" dirty="0" err="1" smtClean="0"/>
              <a:t>pacientes</a:t>
            </a:r>
            <a:endParaRPr lang="es-ES" sz="1600" b="1" dirty="0"/>
          </a:p>
        </p:txBody>
      </p:sp>
      <p:sp>
        <p:nvSpPr>
          <p:cNvPr id="6" name="CuadroTexto 5"/>
          <p:cNvSpPr txBox="1"/>
          <p:nvPr/>
        </p:nvSpPr>
        <p:spPr>
          <a:xfrm>
            <a:off x="7091448" y="858629"/>
            <a:ext cx="2156809" cy="338554"/>
          </a:xfrm>
          <a:prstGeom prst="rect">
            <a:avLst/>
          </a:prstGeom>
          <a:solidFill>
            <a:schemeClr val="bg1"/>
          </a:solidFill>
          <a:ln w="38100">
            <a:solidFill>
              <a:schemeClr val="accent1"/>
            </a:solidFill>
          </a:ln>
        </p:spPr>
        <p:txBody>
          <a:bodyPr wrap="none" rtlCol="0">
            <a:spAutoFit/>
          </a:bodyPr>
          <a:lstStyle/>
          <a:p>
            <a:pPr lvl="0"/>
            <a:r>
              <a:rPr lang="en-US" sz="1600" b="1" dirty="0" smtClean="0"/>
              <a:t>TOTAL de 181 </a:t>
            </a:r>
            <a:r>
              <a:rPr lang="en-US" sz="1600" b="1" dirty="0" err="1" smtClean="0"/>
              <a:t>catéteres</a:t>
            </a:r>
            <a:endParaRPr lang="es-ES" sz="1600" b="1" dirty="0"/>
          </a:p>
        </p:txBody>
      </p:sp>
      <p:sp>
        <p:nvSpPr>
          <p:cNvPr id="7" name="CuadroTexto 6"/>
          <p:cNvSpPr txBox="1"/>
          <p:nvPr/>
        </p:nvSpPr>
        <p:spPr>
          <a:xfrm>
            <a:off x="4266474" y="1358839"/>
            <a:ext cx="2268057" cy="369332"/>
          </a:xfrm>
          <a:prstGeom prst="rect">
            <a:avLst/>
          </a:prstGeom>
          <a:noFill/>
        </p:spPr>
        <p:txBody>
          <a:bodyPr wrap="none" rtlCol="0">
            <a:spAutoFit/>
          </a:bodyPr>
          <a:lstStyle/>
          <a:p>
            <a:r>
              <a:rPr lang="es-ES" b="1" dirty="0" smtClean="0"/>
              <a:t>Enero 2012-Julio 2022</a:t>
            </a:r>
            <a:endParaRPr lang="es-ES" b="1" dirty="0"/>
          </a:p>
        </p:txBody>
      </p:sp>
      <p:sp>
        <p:nvSpPr>
          <p:cNvPr id="8" name="Flecha derecha 7"/>
          <p:cNvSpPr/>
          <p:nvPr/>
        </p:nvSpPr>
        <p:spPr>
          <a:xfrm>
            <a:off x="6096000" y="960461"/>
            <a:ext cx="995448" cy="1617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CuadroTexto 8"/>
          <p:cNvSpPr txBox="1"/>
          <p:nvPr/>
        </p:nvSpPr>
        <p:spPr>
          <a:xfrm>
            <a:off x="6971473" y="1338698"/>
            <a:ext cx="2991332" cy="369332"/>
          </a:xfrm>
          <a:prstGeom prst="rect">
            <a:avLst/>
          </a:prstGeom>
          <a:noFill/>
        </p:spPr>
        <p:txBody>
          <a:bodyPr wrap="none" rtlCol="0">
            <a:spAutoFit/>
          </a:bodyPr>
          <a:lstStyle/>
          <a:p>
            <a:r>
              <a:rPr lang="es-ES" b="1" dirty="0" smtClean="0"/>
              <a:t>IMPLANTACIÓN MARZO 2020</a:t>
            </a:r>
            <a:endParaRPr lang="es-ES" b="1" dirty="0"/>
          </a:p>
        </p:txBody>
      </p:sp>
      <p:sp>
        <p:nvSpPr>
          <p:cNvPr id="10" name="CuadroTexto 9"/>
          <p:cNvSpPr txBox="1"/>
          <p:nvPr/>
        </p:nvSpPr>
        <p:spPr>
          <a:xfrm>
            <a:off x="7301595" y="1765516"/>
            <a:ext cx="2331087" cy="369332"/>
          </a:xfrm>
          <a:prstGeom prst="rect">
            <a:avLst/>
          </a:prstGeom>
          <a:noFill/>
        </p:spPr>
        <p:txBody>
          <a:bodyPr wrap="none" rtlCol="0">
            <a:spAutoFit/>
          </a:bodyPr>
          <a:lstStyle/>
          <a:p>
            <a:r>
              <a:rPr lang="es-ES" b="1" dirty="0" smtClean="0"/>
              <a:t>2 AÑOS SEGUIMIENTO</a:t>
            </a:r>
            <a:endParaRPr lang="es-ES" b="1" dirty="0"/>
          </a:p>
        </p:txBody>
      </p:sp>
      <p:graphicFrame>
        <p:nvGraphicFramePr>
          <p:cNvPr id="11" name="Tabla 10"/>
          <p:cNvGraphicFramePr>
            <a:graphicFrameLocks noGrp="1"/>
          </p:cNvGraphicFramePr>
          <p:nvPr>
            <p:extLst>
              <p:ext uri="{D42A27DB-BD31-4B8C-83A1-F6EECF244321}">
                <p14:modId xmlns:p14="http://schemas.microsoft.com/office/powerpoint/2010/main" val="3231618316"/>
              </p:ext>
            </p:extLst>
          </p:nvPr>
        </p:nvGraphicFramePr>
        <p:xfrm>
          <a:off x="2391545" y="4004253"/>
          <a:ext cx="5990704" cy="1143000"/>
        </p:xfrm>
        <a:graphic>
          <a:graphicData uri="http://schemas.openxmlformats.org/drawingml/2006/table">
            <a:tbl>
              <a:tblPr>
                <a:tableStyleId>{5C22544A-7EE6-4342-B048-85BDC9FD1C3A}</a:tableStyleId>
              </a:tblPr>
              <a:tblGrid>
                <a:gridCol w="1497676">
                  <a:extLst>
                    <a:ext uri="{9D8B030D-6E8A-4147-A177-3AD203B41FA5}">
                      <a16:colId xmlns:a16="http://schemas.microsoft.com/office/drawing/2014/main" val="2710886950"/>
                    </a:ext>
                  </a:extLst>
                </a:gridCol>
                <a:gridCol w="1497676">
                  <a:extLst>
                    <a:ext uri="{9D8B030D-6E8A-4147-A177-3AD203B41FA5}">
                      <a16:colId xmlns:a16="http://schemas.microsoft.com/office/drawing/2014/main" val="132194501"/>
                    </a:ext>
                  </a:extLst>
                </a:gridCol>
                <a:gridCol w="1497676">
                  <a:extLst>
                    <a:ext uri="{9D8B030D-6E8A-4147-A177-3AD203B41FA5}">
                      <a16:colId xmlns:a16="http://schemas.microsoft.com/office/drawing/2014/main" val="2501380636"/>
                    </a:ext>
                  </a:extLst>
                </a:gridCol>
                <a:gridCol w="1497676">
                  <a:extLst>
                    <a:ext uri="{9D8B030D-6E8A-4147-A177-3AD203B41FA5}">
                      <a16:colId xmlns:a16="http://schemas.microsoft.com/office/drawing/2014/main" val="1792972492"/>
                    </a:ext>
                  </a:extLst>
                </a:gridCol>
              </a:tblGrid>
              <a:tr h="190500">
                <a:tc>
                  <a:txBody>
                    <a:bodyPr/>
                    <a:lstStyle/>
                    <a:p>
                      <a:pPr algn="l" fontAlgn="b"/>
                      <a:endParaRPr lang="es-E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ES" sz="1100" b="1" u="none" strike="noStrike" dirty="0">
                          <a:effectLst/>
                        </a:rPr>
                        <a:t>Con FROTIS y CLORHEX</a:t>
                      </a:r>
                      <a:endParaRPr lang="es-ES" sz="11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es-ES" sz="1100" b="1" u="none" strike="noStrike">
                          <a:effectLst/>
                        </a:rPr>
                        <a:t>sin FROTIS Y CLORHEX</a:t>
                      </a:r>
                      <a:endParaRPr lang="es-ES" sz="1100" b="1" i="0" u="none" strike="noStrike">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es-ES" sz="1100" b="1" u="none" strike="noStrike" dirty="0">
                          <a:effectLst/>
                        </a:rPr>
                        <a:t>TOTAL</a:t>
                      </a:r>
                      <a:endParaRPr lang="es-ES" sz="11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931109080"/>
                  </a:ext>
                </a:extLst>
              </a:tr>
              <a:tr h="1905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s-ES" sz="1100" b="1" i="0" u="none" strike="noStrike" dirty="0" smtClean="0">
                          <a:solidFill>
                            <a:srgbClr val="000000"/>
                          </a:solidFill>
                          <a:effectLst/>
                          <a:latin typeface="Calibri" panose="020F0502020204030204" pitchFamily="34" charset="0"/>
                        </a:rPr>
                        <a:t>Número de Catéteres</a:t>
                      </a:r>
                    </a:p>
                  </a:txBody>
                  <a:tcPr marL="9525" marR="9525" marT="9525" marB="0" anchor="b">
                    <a:solidFill>
                      <a:schemeClr val="accent1">
                        <a:lumMod val="60000"/>
                        <a:lumOff val="40000"/>
                      </a:schemeClr>
                    </a:solidFill>
                  </a:tcPr>
                </a:tc>
                <a:tc>
                  <a:txBody>
                    <a:bodyPr/>
                    <a:lstStyle/>
                    <a:p>
                      <a:pPr algn="r" fontAlgn="b"/>
                      <a:r>
                        <a:rPr lang="es-ES" sz="1100" b="0" i="0" u="none" strike="noStrike" dirty="0">
                          <a:solidFill>
                            <a:srgbClr val="000000"/>
                          </a:solidFill>
                          <a:effectLst/>
                          <a:latin typeface="Calibri" panose="020F0502020204030204" pitchFamily="34" charset="0"/>
                        </a:rPr>
                        <a:t>28</a:t>
                      </a:r>
                    </a:p>
                  </a:txBody>
                  <a:tcPr marL="9525" marR="9525" marT="9525" marB="0" anchor="b"/>
                </a:tc>
                <a:tc>
                  <a:txBody>
                    <a:bodyPr/>
                    <a:lstStyle/>
                    <a:p>
                      <a:pPr algn="r" fontAlgn="b"/>
                      <a:r>
                        <a:rPr lang="es-ES" sz="1100" b="0" i="0" u="none" strike="noStrike">
                          <a:solidFill>
                            <a:srgbClr val="000000"/>
                          </a:solidFill>
                          <a:effectLst/>
                          <a:latin typeface="Calibri" panose="020F0502020204030204" pitchFamily="34" charset="0"/>
                        </a:rPr>
                        <a:t>47</a:t>
                      </a:r>
                    </a:p>
                  </a:txBody>
                  <a:tcPr marL="9525" marR="9525" marT="9525" marB="0" anchor="b"/>
                </a:tc>
                <a:tc>
                  <a:txBody>
                    <a:bodyPr/>
                    <a:lstStyle/>
                    <a:p>
                      <a:pPr algn="r" fontAlgn="b"/>
                      <a:r>
                        <a:rPr lang="es-ES" sz="1100" b="0" i="0" u="none" strike="noStrike">
                          <a:solidFill>
                            <a:srgbClr val="000000"/>
                          </a:solidFill>
                          <a:effectLst/>
                          <a:latin typeface="Calibri" panose="020F0502020204030204" pitchFamily="34" charset="0"/>
                        </a:rPr>
                        <a:t>75</a:t>
                      </a:r>
                    </a:p>
                  </a:txBody>
                  <a:tcPr marL="9525" marR="9525" marT="9525" marB="0" anchor="b"/>
                </a:tc>
                <a:extLst>
                  <a:ext uri="{0D108BD9-81ED-4DB2-BD59-A6C34878D82A}">
                    <a16:rowId xmlns:a16="http://schemas.microsoft.com/office/drawing/2014/main" val="3227306290"/>
                  </a:ext>
                </a:extLst>
              </a:tr>
              <a:tr h="190500">
                <a:tc>
                  <a:txBody>
                    <a:bodyPr/>
                    <a:lstStyle/>
                    <a:p>
                      <a:pPr algn="l" fontAlgn="b"/>
                      <a:r>
                        <a:rPr lang="es-ES" sz="1100" b="1" u="none" strike="noStrike">
                          <a:effectLst/>
                        </a:rPr>
                        <a:t>MESES CATETER</a:t>
                      </a:r>
                      <a:endParaRPr lang="es-ES" sz="1100" b="1" i="0" u="none" strike="noStrike">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r" fontAlgn="b"/>
                      <a:r>
                        <a:rPr lang="es-ES" sz="1100" b="0" i="0" u="none" strike="noStrike">
                          <a:solidFill>
                            <a:srgbClr val="000000"/>
                          </a:solidFill>
                          <a:effectLst/>
                          <a:latin typeface="Calibri" panose="020F0502020204030204" pitchFamily="34" charset="0"/>
                        </a:rPr>
                        <a:t>327,566667</a:t>
                      </a:r>
                    </a:p>
                  </a:txBody>
                  <a:tcPr marL="9525" marR="9525" marT="9525" marB="0" anchor="b"/>
                </a:tc>
                <a:tc>
                  <a:txBody>
                    <a:bodyPr/>
                    <a:lstStyle/>
                    <a:p>
                      <a:pPr algn="r" rtl="0" fontAlgn="b"/>
                      <a:r>
                        <a:rPr lang="es-ES" sz="1100" b="0" i="0" u="none" strike="noStrike">
                          <a:solidFill>
                            <a:srgbClr val="000000"/>
                          </a:solidFill>
                          <a:effectLst/>
                          <a:latin typeface="Calibri" panose="020F0502020204030204" pitchFamily="34" charset="0"/>
                        </a:rPr>
                        <a:t>369,53</a:t>
                      </a:r>
                    </a:p>
                  </a:txBody>
                  <a:tcPr marL="9525" marR="9525" marT="9525" marB="0" anchor="b"/>
                </a:tc>
                <a:tc>
                  <a:txBody>
                    <a:bodyPr/>
                    <a:lstStyle/>
                    <a:p>
                      <a:pPr algn="r" fontAlgn="b"/>
                      <a:r>
                        <a:rPr lang="es-ES" sz="1100" b="0" i="0" u="none" strike="noStrike">
                          <a:solidFill>
                            <a:srgbClr val="000000"/>
                          </a:solidFill>
                          <a:effectLst/>
                          <a:latin typeface="Calibri" panose="020F0502020204030204" pitchFamily="34" charset="0"/>
                        </a:rPr>
                        <a:t>697,096667</a:t>
                      </a:r>
                    </a:p>
                  </a:txBody>
                  <a:tcPr marL="9525" marR="9525" marT="9525" marB="0" anchor="b"/>
                </a:tc>
                <a:extLst>
                  <a:ext uri="{0D108BD9-81ED-4DB2-BD59-A6C34878D82A}">
                    <a16:rowId xmlns:a16="http://schemas.microsoft.com/office/drawing/2014/main" val="3893032171"/>
                  </a:ext>
                </a:extLst>
              </a:tr>
              <a:tr h="190500">
                <a:tc>
                  <a:txBody>
                    <a:bodyPr/>
                    <a:lstStyle/>
                    <a:p>
                      <a:pPr algn="l" fontAlgn="b"/>
                      <a:r>
                        <a:rPr lang="es-ES" sz="1100" b="1" u="none" strike="noStrike">
                          <a:effectLst/>
                        </a:rPr>
                        <a:t>Dias Cateter</a:t>
                      </a:r>
                      <a:endParaRPr lang="es-ES" sz="1100" b="1" i="0" u="none" strike="noStrike">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r" fontAlgn="b"/>
                      <a:r>
                        <a:rPr lang="es-ES" sz="1100" b="0" i="0" u="none" strike="noStrike">
                          <a:solidFill>
                            <a:srgbClr val="000000"/>
                          </a:solidFill>
                          <a:effectLst/>
                          <a:latin typeface="Calibri" panose="020F0502020204030204" pitchFamily="34" charset="0"/>
                        </a:rPr>
                        <a:t>9827</a:t>
                      </a:r>
                    </a:p>
                  </a:txBody>
                  <a:tcPr marL="9525" marR="9525" marT="9525" marB="0" anchor="b"/>
                </a:tc>
                <a:tc>
                  <a:txBody>
                    <a:bodyPr/>
                    <a:lstStyle/>
                    <a:p>
                      <a:pPr algn="r" fontAlgn="b"/>
                      <a:r>
                        <a:rPr lang="es-ES" sz="1100" b="0" i="0" u="none" strike="noStrike" dirty="0" smtClean="0">
                          <a:solidFill>
                            <a:srgbClr val="000000"/>
                          </a:solidFill>
                          <a:effectLst/>
                          <a:latin typeface="Calibri" panose="020F0502020204030204" pitchFamily="34" charset="0"/>
                        </a:rPr>
                        <a:t>11086</a:t>
                      </a:r>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100" b="0" i="0" u="none" strike="noStrike">
                          <a:solidFill>
                            <a:srgbClr val="000000"/>
                          </a:solidFill>
                          <a:effectLst/>
                          <a:latin typeface="Calibri" panose="020F0502020204030204" pitchFamily="34" charset="0"/>
                        </a:rPr>
                        <a:t>20912,9</a:t>
                      </a:r>
                    </a:p>
                  </a:txBody>
                  <a:tcPr marL="9525" marR="9525" marT="9525" marB="0" anchor="b"/>
                </a:tc>
                <a:extLst>
                  <a:ext uri="{0D108BD9-81ED-4DB2-BD59-A6C34878D82A}">
                    <a16:rowId xmlns:a16="http://schemas.microsoft.com/office/drawing/2014/main" val="1087888953"/>
                  </a:ext>
                </a:extLst>
              </a:tr>
              <a:tr h="190500">
                <a:tc>
                  <a:txBody>
                    <a:bodyPr/>
                    <a:lstStyle/>
                    <a:p>
                      <a:pPr algn="l" fontAlgn="b"/>
                      <a:r>
                        <a:rPr lang="es-ES" sz="1100" b="1" u="none" strike="noStrike">
                          <a:effectLst/>
                        </a:rPr>
                        <a:t>Numero de infecciones</a:t>
                      </a:r>
                      <a:endParaRPr lang="es-ES" sz="1100" b="1" i="0" u="none" strike="noStrike">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r" fontAlgn="b"/>
                      <a:r>
                        <a:rPr lang="es-ES" sz="1100" b="0" i="0" u="none" strike="noStrike">
                          <a:solidFill>
                            <a:srgbClr val="000000"/>
                          </a:solidFill>
                          <a:effectLst/>
                          <a:latin typeface="Calibri" panose="020F0502020204030204" pitchFamily="34" charset="0"/>
                        </a:rPr>
                        <a:t>14</a:t>
                      </a:r>
                    </a:p>
                  </a:txBody>
                  <a:tcPr marL="9525" marR="9525" marT="9525" marB="0" anchor="b"/>
                </a:tc>
                <a:tc>
                  <a:txBody>
                    <a:bodyPr/>
                    <a:lstStyle/>
                    <a:p>
                      <a:pPr algn="r" fontAlgn="b"/>
                      <a:r>
                        <a:rPr lang="es-ES" sz="1100" b="0" i="0" u="none" strike="noStrike">
                          <a:solidFill>
                            <a:srgbClr val="000000"/>
                          </a:solidFill>
                          <a:effectLst/>
                          <a:latin typeface="Calibri" panose="020F0502020204030204" pitchFamily="34" charset="0"/>
                        </a:rPr>
                        <a:t>5</a:t>
                      </a:r>
                    </a:p>
                  </a:txBody>
                  <a:tcPr marL="9525" marR="9525" marT="9525" marB="0" anchor="b"/>
                </a:tc>
                <a:tc>
                  <a:txBody>
                    <a:bodyPr/>
                    <a:lstStyle/>
                    <a:p>
                      <a:pPr algn="r" fontAlgn="b"/>
                      <a:r>
                        <a:rPr lang="es-ES" sz="1100" b="0" i="0" u="none" strike="noStrike">
                          <a:solidFill>
                            <a:srgbClr val="000000"/>
                          </a:solidFill>
                          <a:effectLst/>
                          <a:latin typeface="Calibri" panose="020F0502020204030204" pitchFamily="34" charset="0"/>
                        </a:rPr>
                        <a:t>19</a:t>
                      </a:r>
                    </a:p>
                  </a:txBody>
                  <a:tcPr marL="9525" marR="9525" marT="9525" marB="0" anchor="b"/>
                </a:tc>
                <a:extLst>
                  <a:ext uri="{0D108BD9-81ED-4DB2-BD59-A6C34878D82A}">
                    <a16:rowId xmlns:a16="http://schemas.microsoft.com/office/drawing/2014/main" val="1709377981"/>
                  </a:ext>
                </a:extLst>
              </a:tr>
              <a:tr h="190500">
                <a:tc>
                  <a:txBody>
                    <a:bodyPr/>
                    <a:lstStyle/>
                    <a:p>
                      <a:pPr algn="l" fontAlgn="b"/>
                      <a:r>
                        <a:rPr lang="es-ES" sz="1100" b="1" u="none" strike="noStrike" dirty="0">
                          <a:effectLst/>
                        </a:rPr>
                        <a:t>Tasa 1000 </a:t>
                      </a:r>
                      <a:r>
                        <a:rPr lang="es-ES" sz="1100" b="1" u="none" strike="noStrike" dirty="0" err="1">
                          <a:effectLst/>
                        </a:rPr>
                        <a:t>dias</a:t>
                      </a:r>
                      <a:endParaRPr lang="es-ES" sz="11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r" fontAlgn="b"/>
                      <a:r>
                        <a:rPr lang="es-ES" sz="1100" b="0" i="0" u="none" strike="noStrike">
                          <a:solidFill>
                            <a:srgbClr val="000000"/>
                          </a:solidFill>
                          <a:effectLst/>
                          <a:latin typeface="Calibri" panose="020F0502020204030204" pitchFamily="34" charset="0"/>
                        </a:rPr>
                        <a:t>1,42464638</a:t>
                      </a:r>
                    </a:p>
                  </a:txBody>
                  <a:tcPr marL="9525" marR="9525" marT="9525" marB="0" anchor="b"/>
                </a:tc>
                <a:tc>
                  <a:txBody>
                    <a:bodyPr/>
                    <a:lstStyle/>
                    <a:p>
                      <a:pPr algn="r" fontAlgn="b"/>
                      <a:r>
                        <a:rPr lang="es-ES" sz="1100" u="none" strike="noStrike" dirty="0" smtClean="0">
                          <a:effectLst/>
                        </a:rPr>
                        <a:t>0,4510193</a:t>
                      </a:r>
                      <a:endParaRPr lang="es-E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100" b="0" i="0" u="none" strike="noStrike" dirty="0">
                          <a:solidFill>
                            <a:srgbClr val="000000"/>
                          </a:solidFill>
                          <a:effectLst/>
                          <a:latin typeface="Calibri" panose="020F0502020204030204" pitchFamily="34" charset="0"/>
                        </a:rPr>
                        <a:t>0,90853014</a:t>
                      </a:r>
                    </a:p>
                  </a:txBody>
                  <a:tcPr marL="9525" marR="9525" marT="9525" marB="0" anchor="b"/>
                </a:tc>
                <a:extLst>
                  <a:ext uri="{0D108BD9-81ED-4DB2-BD59-A6C34878D82A}">
                    <a16:rowId xmlns:a16="http://schemas.microsoft.com/office/drawing/2014/main" val="2892539567"/>
                  </a:ext>
                </a:extLst>
              </a:tr>
            </a:tbl>
          </a:graphicData>
        </a:graphic>
      </p:graphicFrame>
      <p:sp>
        <p:nvSpPr>
          <p:cNvPr id="13" name="CuadroTexto 12"/>
          <p:cNvSpPr txBox="1"/>
          <p:nvPr/>
        </p:nvSpPr>
        <p:spPr>
          <a:xfrm>
            <a:off x="3342178" y="5631558"/>
            <a:ext cx="4797194" cy="646331"/>
          </a:xfrm>
          <a:prstGeom prst="rect">
            <a:avLst/>
          </a:prstGeom>
          <a:noFill/>
        </p:spPr>
        <p:txBody>
          <a:bodyPr wrap="square" rtlCol="0">
            <a:spAutoFit/>
          </a:bodyPr>
          <a:lstStyle/>
          <a:p>
            <a:pPr algn="ctr"/>
            <a:r>
              <a:rPr lang="es-ES" b="1" dirty="0" smtClean="0"/>
              <a:t>SE HA EVITADO LA REALIZACIÓN 369 FROTIS DE SUPERFICIE INNECESARIOS</a:t>
            </a:r>
            <a:endParaRPr lang="es-ES" b="1" dirty="0"/>
          </a:p>
        </p:txBody>
      </p:sp>
    </p:spTree>
    <p:extLst>
      <p:ext uri="{BB962C8B-B14F-4D97-AF65-F5344CB8AC3E}">
        <p14:creationId xmlns:p14="http://schemas.microsoft.com/office/powerpoint/2010/main" val="3955714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CONCLUSIONES</a:t>
            </a:r>
            <a:endParaRPr lang="es-ES" b="1" dirty="0"/>
          </a:p>
        </p:txBody>
      </p:sp>
      <p:sp>
        <p:nvSpPr>
          <p:cNvPr id="3" name="Marcador de contenido 2"/>
          <p:cNvSpPr>
            <a:spLocks noGrp="1"/>
          </p:cNvSpPr>
          <p:nvPr>
            <p:ph idx="1"/>
          </p:nvPr>
        </p:nvSpPr>
        <p:spPr/>
        <p:txBody>
          <a:bodyPr>
            <a:normAutofit/>
          </a:bodyPr>
          <a:lstStyle/>
          <a:p>
            <a:r>
              <a:rPr lang="es-ES" dirty="0" smtClean="0">
                <a:latin typeface="Arial" panose="020B0604020202020204" pitchFamily="34" charset="0"/>
                <a:ea typeface="Times New Roman" panose="02020603050405020304" pitchFamily="18" charset="0"/>
              </a:rPr>
              <a:t>La no realización de frotis de orificio de catéter de hemodiálisis de manera rutinaria ha sido implementada en nuestra unidad sin suponer mayor riesgo de comorbilidad infecciosa a nuestros pacientes en hemodiálisis y con el ahorro en el gasto en pruebas microbiológicas que conlleva.</a:t>
            </a:r>
          </a:p>
          <a:p>
            <a:endParaRPr lang="es-ES" dirty="0" smtClean="0"/>
          </a:p>
          <a:p>
            <a:r>
              <a:rPr lang="es-ES" dirty="0" smtClean="0"/>
              <a:t>Consideramos como ganancia secundaria una mayor concienciación del equipo sanitario sobre la vigilancia clínica del aspecto del orificio del catéter así como un mayor énfasis en su cuidado que ha supuesto una mejor tasa de complicaciones infecciosas asociadas a catéter.</a:t>
            </a:r>
            <a:endParaRPr lang="es-ES" dirty="0"/>
          </a:p>
        </p:txBody>
      </p:sp>
    </p:spTree>
    <p:extLst>
      <p:ext uri="{BB962C8B-B14F-4D97-AF65-F5344CB8AC3E}">
        <p14:creationId xmlns:p14="http://schemas.microsoft.com/office/powerpoint/2010/main" val="2422491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707</Words>
  <Application>Microsoft Office PowerPoint</Application>
  <PresentationFormat>Panorámica</PresentationFormat>
  <Paragraphs>108</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Calibri</vt:lpstr>
      <vt:lpstr>Calibri Light</vt:lpstr>
      <vt:lpstr>Times New Roman</vt:lpstr>
      <vt:lpstr>Tema de Office</vt:lpstr>
      <vt:lpstr> No Realización de frotis mensuales de la vía central de hemodiálisis de rutina; Realización  ahora sólo si presentan alteraciones a la inspección.</vt:lpstr>
      <vt:lpstr>Presentación de PowerPoint</vt:lpstr>
      <vt:lpstr>Principales medidas de prevención</vt:lpstr>
      <vt:lpstr>Presentación de PowerPoint</vt:lpstr>
      <vt:lpstr>RESULTADOS</vt:lpstr>
      <vt:lpstr>CONCLUSIONES</vt:lpstr>
    </vt:vector>
  </TitlesOfParts>
  <Company>Comunidad de Madrid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No Realización de frotis mensuales de la vía central de hemodiálisis de rutina; Realización  ahora sólo si presentan alteraciones a la inspección.</dc:title>
  <dc:creator>Inefro14</dc:creator>
  <cp:lastModifiedBy>Inefro14</cp:lastModifiedBy>
  <cp:revision>13</cp:revision>
  <dcterms:created xsi:type="dcterms:W3CDTF">2024-04-15T23:45:37Z</dcterms:created>
  <dcterms:modified xsi:type="dcterms:W3CDTF">2024-04-17T13:51:14Z</dcterms:modified>
</cp:coreProperties>
</file>